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22FE39-42E6-4F6D-AD0A-3268683E9371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6BC2CB-F91E-4EDD-ADD2-C7A6A7BF10F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автоматизации звука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 учитель-логопед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ЦРР-д/с № 14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г.Кропоткин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Киселева Э.А.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7497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E:\торопыжка2\документы\10 семестр\бейлинсон\инна\Звук ш\Звук ш\шахматы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5005941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4931" name="Picture 3" descr="E:\торопыжка2\документы\10 семестр\бейлинсон\инна\Звук ш\Звук ш\шампунь.jpg"/>
          <p:cNvPicPr>
            <a:picLocks noChangeAspect="1" noChangeArrowheads="1"/>
          </p:cNvPicPr>
          <p:nvPr/>
        </p:nvPicPr>
        <p:blipFill>
          <a:blip r:embed="rId3" cstate="print"/>
          <a:srcRect l="15120" r="16841"/>
          <a:stretch>
            <a:fillRect/>
          </a:stretch>
        </p:blipFill>
        <p:spPr bwMode="auto">
          <a:xfrm>
            <a:off x="5580112" y="2040095"/>
            <a:ext cx="3096344" cy="4550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38610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ШАХМАТЫ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124744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ШАМПУНЬ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E:\торопыжка2\документы\10 семестр\бейлинсон\инна\Звук ш\Звук ш\ша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88432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5956" name="Picture 4" descr="E:\торопыжка2\документы\10 семестр\бейлинсон\инна\Звук ш\Звук ш\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111352" cy="4111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5536" y="436510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ШАРФ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141277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ШАПКА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E:\торопыжка2\документы\10 семестр\бейлинсон\инна\Звук ш\Звук ш\ши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521059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6979" name="Picture 3" descr="E:\торопыжка2\документы\10 семестр\бейлинсон\инна\Звук ш\Звук ш\шай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486916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ШИШКА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844824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ШАЙБА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E:\торопыжка2\документы\10 семестр\бейлинсон\инна\Звук ш\Звук ш\шипов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62500" cy="3524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8003" name="Picture 3" descr="E:\торопыжка2\документы\10 семестр\бейлинсон\инна\Звук ш\Звук ш\шпри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3221733" cy="430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ШИПОВНИК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19675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ШПРИЦ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67240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Слова: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в середине слова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E:\торопыжка2\документы\10 семестр\бейлинсон\инна\Звук ш\Звук ш\виш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032448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9027" name="Picture 3" descr="E:\торопыжка2\документы\10 семестр\бейлинсон\инна\Звук ш\Звук ш\гру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42991"/>
            <a:ext cx="3425337" cy="4800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4581128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ВИШНЯ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76470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ГРУША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E:\торопыжка2\документы\10 семестр\бейлинсон\инна\Звук ш\Звук ш\игр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0051" name="Picture 3" descr="E:\торопыжка2\документы\10 семестр\бейлинсон\инна\Звук ш\Звук ш\кувш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3816424" cy="3638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4437112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ИГРУШКА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70080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КУВШИН</a:t>
            </a:r>
            <a:endParaRPr lang="ru-RU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E:\торопыжка2\документы\10 семестр\бейлинсон\инна\Звук ш\Звук ш\ошей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44416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2099" name="Picture 3" descr="E:\торопыжка2\документы\10 семестр\бейлинсон\инна\Звук ш\Звук ш\под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512501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429309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ОШЕЙНИК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20486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ПОДУШКА</a:t>
            </a:r>
            <a:endParaRPr lang="ru-RU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E:\торопыжка2\документы\10 семестр\бейлинсон\инна\Звук ш\Звук ш\маш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461350" cy="3456384"/>
          </a:xfrm>
          <a:prstGeom prst="rect">
            <a:avLst/>
          </a:prstGeom>
          <a:noFill/>
        </p:spPr>
      </p:pic>
      <p:pic>
        <p:nvPicPr>
          <p:cNvPr id="133123" name="Picture 3" descr="E:\торопыжка2\документы\10 семестр\бейлинсон\инна\Звук ш\Звук ш\миш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542344" cy="4844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393305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МАШИНА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83671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МИШУРА</a:t>
            </a:r>
            <a:endParaRPr lang="ru-RU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E:\торопыжка2\документы\10 семестр\бейлинсон\инна\Звук ш\Звук ш\дед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528392" cy="4704523"/>
          </a:xfrm>
          <a:prstGeom prst="rect">
            <a:avLst/>
          </a:prstGeom>
          <a:noFill/>
        </p:spPr>
      </p:pic>
      <p:pic>
        <p:nvPicPr>
          <p:cNvPr id="131075" name="Picture 3" descr="E:\торопыжка2\документы\10 семестр\бейлинсон\инна\Звук ш\Звук ш\бабушка м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600400" cy="3965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51723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ДЕДУШКА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70080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БАБУШКА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380243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Слоги 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(прямые, обратные, со стечением)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36227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Слова: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в конце слова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E:\торопыжка2\документы\10 семестр\бейлинсон\инна\Звук ш\Звук ш\каранд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88432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4147" name="Picture 3" descr="E:\торопыжка2\документы\10 семестр\бейлинсон\инна\Звук ш\Звук ш\малыш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680520" cy="3510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560" y="450912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КАРАНДАШ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98884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МАЛЫШ</a:t>
            </a:r>
            <a:endParaRPr lang="ru-RU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Users\Настюша\Pictures\ФИНИШ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3945439" cy="468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7219" name="Picture 3" descr="C:\Users\Настюша\Pictures\ТУШ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591297" cy="4579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6" y="522920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ФИНИШ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ТУШЬ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Users\Настюша\Pictures\ГУА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14800" cy="4286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8243" name="Picture 3" descr="E:\торопыжка2\документы\10 семестр\бейлинсон\инна\Звук ш\Звук ш\шалаш.jpg"/>
          <p:cNvPicPr>
            <a:picLocks noChangeAspect="1" noChangeArrowheads="1"/>
          </p:cNvPicPr>
          <p:nvPr/>
        </p:nvPicPr>
        <p:blipFill>
          <a:blip r:embed="rId3" cstate="print"/>
          <a:srcRect l="21437" b="21009"/>
          <a:stretch>
            <a:fillRect/>
          </a:stretch>
        </p:blipFill>
        <p:spPr bwMode="auto">
          <a:xfrm>
            <a:off x="4932040" y="1556792"/>
            <a:ext cx="3958605" cy="5040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72514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ГУАШЬ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76470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ШАШАЛАШ</a:t>
            </a:r>
            <a:endParaRPr lang="ru-RU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E:\торопыжка2\документы\10 семестр\бейлинсон\инна\Звук ш\Звук ш\мы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686300" cy="3438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5170" name="Picture 2" descr="E:\торопыжка2\документы\10 семестр\бейлинсон\инна\Звук ш\Звук ш\ду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1"/>
            <a:ext cx="4752527" cy="35640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40050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ДУШ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34888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МЫШЬ</a:t>
            </a:r>
            <a:endParaRPr lang="ru-RU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торопыжка2\документы\10 семестр\бейлинсон\инна\Звук ш\Звук ш\ка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3186354"/>
          </a:xfrm>
          <a:prstGeom prst="rect">
            <a:avLst/>
          </a:prstGeom>
          <a:noFill/>
        </p:spPr>
      </p:pic>
      <p:pic>
        <p:nvPicPr>
          <p:cNvPr id="136195" name="Picture 3" descr="E:\торопыжка2\документы\10 семестр\бейлинсон\инна\Звук ш\Звук ш\ЛАНДЫ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392488" cy="32943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57301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КАМЫШ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49289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ЛАНДЫШ</a:t>
            </a:r>
            <a:endParaRPr lang="ru-RU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351440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Словосочетания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E:\торопыжка2\документы\10 семестр\бейлинсон\инна\Звук ш\Звук ш\букашка на ромаш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608512" cy="2880320"/>
          </a:xfrm>
          <a:prstGeom prst="rect">
            <a:avLst/>
          </a:prstGeom>
          <a:noFill/>
        </p:spPr>
      </p:pic>
      <p:pic>
        <p:nvPicPr>
          <p:cNvPr id="139267" name="Picture 3" descr="E:\торопыжка2\документы\10 семестр\бейлинсон\инна\Звук ш\Звук ш\ландыши хорош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4139038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3573016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БУКАШКА НА РОМАШКЕ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556792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ДУШИСТЫЕ ЛАНДЫШИ</a:t>
            </a:r>
            <a:endParaRPr lang="ru-RU"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E:\торопыжка2\документы\10 семестр\бейлинсон\инна\Звук ш\Звук ш\мешок с пшен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3172312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0291" name="Picture 3" descr="E:\торопыжка2\документы\10 семестр\бейлинсон\инна\Звук ш\Звук ш\пушистая к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416490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332656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МЕШОК С ПШЕНОМ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861048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ПУШИСТАЯ КОШКА</a:t>
            </a:r>
            <a:endParaRPr lang="ru-RU"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E:\торопыжка2\документы\10 семестр\бейлинсон\инна\Звук ш\Звук ш\хорошая руба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3312368" cy="4633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1315" name="Picture 3" descr="E:\торопыжка2\документы\10 семестр\бейлинсон\инна\Звук ш\Звук ш\широкий ремеш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439088" cy="2960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5085184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ХОРОШАЯ РУБАШКА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988840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ШИРОКИЙ РЕМЕШОК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ША – ША – ША</a:t>
            </a:r>
          </a:p>
          <a:p>
            <a:pPr algn="ctr">
              <a:buNone/>
            </a:pPr>
            <a:r>
              <a:rPr lang="ru-RU" sz="4400" dirty="0" smtClean="0"/>
              <a:t>ШО – ШО – ШО</a:t>
            </a:r>
          </a:p>
          <a:p>
            <a:pPr algn="ctr">
              <a:buNone/>
            </a:pPr>
            <a:r>
              <a:rPr lang="ru-RU" sz="4400" dirty="0" smtClean="0"/>
              <a:t>ШУ – ШУ – ШУ </a:t>
            </a:r>
          </a:p>
          <a:p>
            <a:pPr algn="ctr">
              <a:buNone/>
            </a:pPr>
            <a:r>
              <a:rPr lang="ru-RU" sz="4400" dirty="0" smtClean="0"/>
              <a:t>ШИ – ШИ – ШИ</a:t>
            </a:r>
          </a:p>
          <a:p>
            <a:pPr algn="ctr">
              <a:buNone/>
            </a:pPr>
            <a:r>
              <a:rPr lang="ru-RU" sz="4400" dirty="0" smtClean="0"/>
              <a:t>ШЕ – ШЕ – ШЕ </a:t>
            </a:r>
            <a:endParaRPr lang="ru-RU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E:\торопыжка2\документы\10 семестр\бейлинсон\инна\Звук ш\Звук ш\шикарная маш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915747" cy="2880320"/>
          </a:xfrm>
          <a:prstGeom prst="rect">
            <a:avLst/>
          </a:prstGeom>
          <a:noFill/>
        </p:spPr>
      </p:pic>
      <p:pic>
        <p:nvPicPr>
          <p:cNvPr id="142339" name="Picture 3" descr="E:\торопыжка2\документы\10 семестр\бейлинсон\инна\Звук ш\Звук ш\шерстяной шар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334" y="3501008"/>
            <a:ext cx="4682147" cy="3109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35699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ШИКАРНАЯ МАШИНА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844824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ШЕРСТЯНОЙ ШАРФ</a:t>
            </a:r>
            <a:endParaRPr lang="ru-RU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E:\торопыжка2\документы\10 семестр\бейлинсон\инна\Звук ш\Звук ш\шаловливая лош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02021" cy="3001516"/>
          </a:xfrm>
          <a:prstGeom prst="rect">
            <a:avLst/>
          </a:prstGeom>
          <a:noFill/>
        </p:spPr>
      </p:pic>
      <p:pic>
        <p:nvPicPr>
          <p:cNvPr id="143363" name="Picture 3" descr="E:\торопыжка2\документы\10 семестр\бейлинсон\инна\Звук ш\Звук ш\пшенная к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762500" cy="317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3573016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ШАЛОВЛИВАЯ ЛОШАДКА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700808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ПШЕННАЯ КАША</a:t>
            </a:r>
            <a:endParaRPr lang="ru-RU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15436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МАША СПРЯТАЛАСЬ В ШАЛАШЕ</a:t>
            </a:r>
            <a:endParaRPr lang="ru-RU" sz="4400" dirty="0"/>
          </a:p>
        </p:txBody>
      </p:sp>
      <p:pic>
        <p:nvPicPr>
          <p:cNvPr id="144386" name="Picture 2" descr="E:\торопыжка2\документы\10 семестр\бейлинсон\инна\Звук ш\Звук ш\маша спряталась в шала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110537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7200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МИША НАШЕЛ КАМЕШКИ</a:t>
            </a:r>
            <a:endParaRPr lang="ru-RU" sz="4400" dirty="0"/>
          </a:p>
        </p:txBody>
      </p:sp>
      <p:pic>
        <p:nvPicPr>
          <p:cNvPr id="145410" name="Picture 2" descr="E:\торопыжка2\документы\10 семестр\бейлинсон\инна\Звук ш\Звук ш\миша нашел кам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60648"/>
            <a:ext cx="36049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ПАША И МИША ГОНЯЮТ ШАЙБУ</a:t>
            </a:r>
            <a:endParaRPr lang="ru-RU" sz="4400" dirty="0"/>
          </a:p>
        </p:txBody>
      </p:sp>
      <p:pic>
        <p:nvPicPr>
          <p:cNvPr id="146434" name="Picture 2" descr="E:\торопыжка2\документы\10 семестр\бейлинсон\инна\Звук ш\Звук ш\паша и миша гоняют шайб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652606" cy="5472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У ШИПОВНИКА ОСТРЫЕ ШИПЫ</a:t>
            </a:r>
            <a:endParaRPr lang="ru-RU" sz="4400" dirty="0"/>
          </a:p>
        </p:txBody>
      </p:sp>
      <p:pic>
        <p:nvPicPr>
          <p:cNvPr id="147458" name="Picture 2" descr="E:\торопыжка2\документы\10 семестр\бейлинсон\инна\Звук ш\Звук ш\у шиповника острые шип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У НАШЕЙ МАШИНЫ ШИПЫ НА ШИНАХ</a:t>
            </a:r>
            <a:endParaRPr lang="ru-RU" sz="4400" dirty="0"/>
          </a:p>
        </p:txBody>
      </p:sp>
      <p:pic>
        <p:nvPicPr>
          <p:cNvPr id="148482" name="Picture 2" descr="E:\торопыжка2\документы\10 семестр\бейлинсон\инна\Звук ш\Звук ш\у нашей машины шипы на шин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7343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У НАТАШИ ШЕЛКОВЫЙ ШАРФ.</a:t>
            </a:r>
          </a:p>
          <a:p>
            <a:pPr algn="ctr"/>
            <a:r>
              <a:rPr lang="ru-RU" sz="4400" dirty="0" smtClean="0"/>
              <a:t>МИША ИГРАЕТ В ШАХМАТЫ.</a:t>
            </a:r>
          </a:p>
          <a:p>
            <a:pPr algn="ctr"/>
            <a:r>
              <a:rPr lang="ru-RU" sz="4400" dirty="0" smtClean="0"/>
              <a:t>МЫШОНОК УПАЛ В КУВШИН.</a:t>
            </a:r>
          </a:p>
          <a:p>
            <a:pPr algn="ctr"/>
            <a:r>
              <a:rPr lang="ru-RU" sz="4400" dirty="0" smtClean="0"/>
              <a:t>ЯША ВЕШАЕТ ШАРФ НА ВЕШАЛКУ.</a:t>
            </a:r>
          </a:p>
          <a:p>
            <a:pPr algn="ctr"/>
            <a:r>
              <a:rPr lang="ru-RU" sz="4400" dirty="0" smtClean="0"/>
              <a:t>КОШКА КАТАЕТ КАТУШКУ.</a:t>
            </a:r>
            <a:endParaRPr lang="ru-RU"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337038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Стихотворения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ША – ШО – ШУ – ШИ </a:t>
            </a:r>
          </a:p>
          <a:p>
            <a:pPr algn="ctr">
              <a:buNone/>
            </a:pPr>
            <a:r>
              <a:rPr lang="ru-RU" sz="4400" dirty="0" smtClean="0"/>
              <a:t>ШЕ – ШО – ШУ – ША </a:t>
            </a:r>
          </a:p>
          <a:p>
            <a:pPr algn="ctr">
              <a:buNone/>
            </a:pPr>
            <a:r>
              <a:rPr lang="ru-RU" sz="4400" dirty="0" smtClean="0"/>
              <a:t>ШЕ – ШУ – ШИ – ШО </a:t>
            </a:r>
          </a:p>
          <a:p>
            <a:pPr algn="ctr">
              <a:buNone/>
            </a:pPr>
            <a:r>
              <a:rPr lang="ru-RU" sz="4400" dirty="0" smtClean="0"/>
              <a:t>ШИ – ША – ШЕ – ШУ </a:t>
            </a:r>
          </a:p>
          <a:p>
            <a:pPr algn="ctr">
              <a:buNone/>
            </a:pPr>
            <a:r>
              <a:rPr lang="ru-RU" sz="4400" dirty="0" smtClean="0"/>
              <a:t>ШО – ШИ – ША – ШО </a:t>
            </a:r>
            <a:endParaRPr lang="ru-RU" sz="4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396044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Шел я шел,</a:t>
            </a:r>
            <a:br>
              <a:rPr lang="ru-RU" sz="4400" dirty="0" smtClean="0"/>
            </a:br>
            <a:r>
              <a:rPr lang="ru-RU" sz="4400" dirty="0" smtClean="0"/>
              <a:t>Мешок нашел,</a:t>
            </a:r>
            <a:br>
              <a:rPr lang="ru-RU" sz="4400" dirty="0" smtClean="0"/>
            </a:br>
            <a:r>
              <a:rPr lang="ru-RU" sz="4400" dirty="0" smtClean="0"/>
              <a:t>В мешке том шишки -</a:t>
            </a:r>
            <a:br>
              <a:rPr lang="ru-RU" sz="4400" dirty="0" smtClean="0"/>
            </a:br>
            <a:r>
              <a:rPr lang="ru-RU" sz="4400" dirty="0" smtClean="0"/>
              <a:t>Привет от мишки.</a:t>
            </a:r>
            <a:endParaRPr lang="ru-RU" dirty="0"/>
          </a:p>
        </p:txBody>
      </p:sp>
      <p:pic>
        <p:nvPicPr>
          <p:cNvPr id="1026" name="Picture 2" descr="C:\Users\Настюша\Pictures\мешок с шыш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50582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Нашей Маше дали кашу.</a:t>
            </a:r>
            <a:br>
              <a:rPr lang="ru-RU" sz="4400" dirty="0" smtClean="0"/>
            </a:br>
            <a:r>
              <a:rPr lang="ru-RU" sz="4400" dirty="0" smtClean="0"/>
              <a:t>Маше каша надоела,</a:t>
            </a:r>
            <a:br>
              <a:rPr lang="ru-RU" sz="4400" dirty="0" smtClean="0"/>
            </a:br>
            <a:r>
              <a:rPr lang="ru-RU" sz="4400" dirty="0" smtClean="0"/>
              <a:t>Маша кашу не доела,</a:t>
            </a:r>
            <a:br>
              <a:rPr lang="ru-RU" sz="4400" dirty="0" smtClean="0"/>
            </a:br>
            <a:r>
              <a:rPr lang="ru-RU" sz="4400" dirty="0" smtClean="0"/>
              <a:t>Маша, кашу доедай,</a:t>
            </a:r>
            <a:br>
              <a:rPr lang="ru-RU" sz="4400" dirty="0" smtClean="0"/>
            </a:br>
            <a:r>
              <a:rPr lang="ru-RU" sz="4400" dirty="0" smtClean="0"/>
              <a:t>Маме не надоедай!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2050" name="Picture 2" descr="E:\торопыжка2\документы\10 семестр\бейлинсон\инна\Звук ш\Звук ш\мешать каш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988840"/>
            <a:ext cx="433375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76056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Нарядные платьица, жёлтые брошки,</a:t>
            </a:r>
          </a:p>
          <a:p>
            <a:pPr algn="ctr">
              <a:buNone/>
            </a:pPr>
            <a:r>
              <a:rPr lang="ru-RU" sz="4400" dirty="0" smtClean="0"/>
              <a:t>Ни пятнышка нет на красивой одёжке.</a:t>
            </a:r>
          </a:p>
          <a:p>
            <a:pPr algn="ctr">
              <a:buNone/>
            </a:pPr>
            <a:r>
              <a:rPr lang="ru-RU" sz="4400" dirty="0" smtClean="0"/>
              <a:t>Такие весёлые эти ромашки –</a:t>
            </a:r>
          </a:p>
          <a:p>
            <a:pPr algn="ctr">
              <a:buNone/>
            </a:pPr>
            <a:r>
              <a:rPr lang="ru-RU" sz="4400" dirty="0" smtClean="0"/>
              <a:t>Вот-вот заиграют как дети, в пятнашки.</a:t>
            </a:r>
          </a:p>
        </p:txBody>
      </p:sp>
      <p:pic>
        <p:nvPicPr>
          <p:cNvPr id="3074" name="Picture 2" descr="E:\торопыжка2\документы\10 семестр\бейлинсон\инна\Звук ш\Звук ш\ромашка сти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581" y="1988840"/>
            <a:ext cx="400646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60648"/>
            <a:ext cx="5508104" cy="6237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Везёт нас лошадка.</a:t>
            </a:r>
          </a:p>
          <a:p>
            <a:pPr algn="ctr">
              <a:buNone/>
            </a:pPr>
            <a:r>
              <a:rPr lang="ru-RU" sz="4400" dirty="0" smtClean="0"/>
              <a:t>Везёт нас лошадка, лошадка, лошадка –</a:t>
            </a:r>
          </a:p>
          <a:p>
            <a:pPr algn="ctr">
              <a:buNone/>
            </a:pPr>
            <a:r>
              <a:rPr lang="ru-RU" sz="4400" dirty="0" smtClean="0"/>
              <a:t>Ни шатко, ни валко, ни валко, ни шатко.</a:t>
            </a:r>
          </a:p>
          <a:p>
            <a:pPr algn="ctr">
              <a:buNone/>
            </a:pPr>
            <a:r>
              <a:rPr lang="ru-RU" sz="4400" dirty="0" smtClean="0"/>
              <a:t>Стегнуть бы кнутом бы лошадку,</a:t>
            </a:r>
          </a:p>
          <a:p>
            <a:pPr algn="ctr">
              <a:buNone/>
            </a:pPr>
            <a:r>
              <a:rPr lang="ru-RU" sz="4400" dirty="0" smtClean="0"/>
              <a:t>Да – жалко. </a:t>
            </a:r>
          </a:p>
        </p:txBody>
      </p:sp>
      <p:pic>
        <p:nvPicPr>
          <p:cNvPr id="4098" name="Picture 2" descr="E:\торопыжка2\документы\10 семестр\бейлинсон\инна\Звук ш\Звук ш\лош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03244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004048" cy="6669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Мышонок и мышь.</a:t>
            </a:r>
          </a:p>
          <a:p>
            <a:pPr algn="ctr">
              <a:buNone/>
            </a:pPr>
            <a:r>
              <a:rPr lang="ru-RU" sz="4400" dirty="0" smtClean="0"/>
              <a:t>Мышонку шепчет мышь:</a:t>
            </a:r>
          </a:p>
          <a:p>
            <a:pPr algn="ctr">
              <a:buNone/>
            </a:pPr>
            <a:r>
              <a:rPr lang="ru-RU" sz="4400" dirty="0" smtClean="0"/>
              <a:t>- Ты всё шуршишь, не спишь!</a:t>
            </a:r>
          </a:p>
          <a:p>
            <a:pPr algn="ctr">
              <a:buNone/>
            </a:pPr>
            <a:r>
              <a:rPr lang="ru-RU" sz="4400" dirty="0" smtClean="0"/>
              <a:t>Мышонок шепчет мыши:</a:t>
            </a:r>
          </a:p>
          <a:p>
            <a:pPr algn="ctr">
              <a:buNone/>
            </a:pPr>
            <a:r>
              <a:rPr lang="ru-RU" sz="4400" dirty="0" smtClean="0"/>
              <a:t>- Шуршать я буду тише.</a:t>
            </a:r>
          </a:p>
        </p:txBody>
      </p:sp>
      <p:pic>
        <p:nvPicPr>
          <p:cNvPr id="5123" name="Picture 3" descr="C:\Users\Настюша\Pictures\мышонок.jpg"/>
          <p:cNvPicPr>
            <a:picLocks noChangeAspect="1" noChangeArrowheads="1"/>
          </p:cNvPicPr>
          <p:nvPr/>
        </p:nvPicPr>
        <p:blipFill>
          <a:blip r:embed="rId2" cstate="print"/>
          <a:srcRect l="3535" r="7285"/>
          <a:stretch>
            <a:fillRect/>
          </a:stretch>
        </p:blipFill>
        <p:spPr bwMode="auto">
          <a:xfrm>
            <a:off x="4788024" y="1844824"/>
            <a:ext cx="414494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АШ – АШ – АШ </a:t>
            </a:r>
          </a:p>
          <a:p>
            <a:pPr algn="ctr">
              <a:buNone/>
            </a:pPr>
            <a:r>
              <a:rPr lang="ru-RU" sz="4400" dirty="0" smtClean="0"/>
              <a:t>ОШ – ОШ – ОШ</a:t>
            </a:r>
          </a:p>
          <a:p>
            <a:pPr algn="ctr">
              <a:buNone/>
            </a:pPr>
            <a:r>
              <a:rPr lang="ru-RU" sz="4400" dirty="0" smtClean="0"/>
              <a:t>УШ – УШ – УШ </a:t>
            </a:r>
          </a:p>
          <a:p>
            <a:pPr algn="ctr">
              <a:buNone/>
            </a:pPr>
            <a:r>
              <a:rPr lang="ru-RU" sz="4400" dirty="0" smtClean="0"/>
              <a:t>ЫШ – ЫШ – ЫШ</a:t>
            </a:r>
          </a:p>
          <a:p>
            <a:pPr algn="ctr">
              <a:buNone/>
            </a:pPr>
            <a:r>
              <a:rPr lang="ru-RU" sz="4400" dirty="0" smtClean="0"/>
              <a:t>ЕШ – ЕШ – ЕШ 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АШ – ОШ – УШ – ЫШ </a:t>
            </a:r>
          </a:p>
          <a:p>
            <a:pPr algn="ctr">
              <a:buNone/>
            </a:pPr>
            <a:r>
              <a:rPr lang="ru-RU" sz="4400" dirty="0" smtClean="0"/>
              <a:t>ЯШ – ЁШ – ЮШ – ИШ </a:t>
            </a:r>
          </a:p>
          <a:p>
            <a:pPr algn="ctr">
              <a:buNone/>
            </a:pPr>
            <a:r>
              <a:rPr lang="ru-RU" sz="4400" dirty="0" smtClean="0"/>
              <a:t>ЕШ – ЯШ – АШ – ОШ </a:t>
            </a:r>
          </a:p>
          <a:p>
            <a:pPr algn="ctr">
              <a:buNone/>
            </a:pPr>
            <a:r>
              <a:rPr lang="ru-RU" sz="4400" dirty="0" smtClean="0"/>
              <a:t>УШ – ЮШ – ЫШ – ЕШ </a:t>
            </a:r>
          </a:p>
          <a:p>
            <a:pPr algn="ctr">
              <a:buNone/>
            </a:pPr>
            <a:r>
              <a:rPr lang="ru-RU" sz="4400" dirty="0" smtClean="0"/>
              <a:t>ОШ – АШ – ЮШ – ЯШ 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ШВА – ШВО – ШВУ – ШВЫ </a:t>
            </a:r>
          </a:p>
          <a:p>
            <a:pPr algn="ctr">
              <a:buNone/>
            </a:pPr>
            <a:r>
              <a:rPr lang="ru-RU" sz="4400" dirty="0" smtClean="0"/>
              <a:t>АКШ – ОКШ – УКШ – ЫКШ</a:t>
            </a:r>
          </a:p>
          <a:p>
            <a:pPr algn="ctr">
              <a:buNone/>
            </a:pPr>
            <a:r>
              <a:rPr lang="ru-RU" sz="4400" dirty="0" smtClean="0"/>
              <a:t>ПШУ – ПШИ – ПША – ПШО</a:t>
            </a:r>
          </a:p>
          <a:p>
            <a:pPr algn="ctr">
              <a:buNone/>
            </a:pPr>
            <a:r>
              <a:rPr lang="ru-RU" sz="4400" dirty="0" smtClean="0"/>
              <a:t>УШТ – ЯШТ – ЮШТ – ЕШТ</a:t>
            </a:r>
          </a:p>
          <a:p>
            <a:pPr algn="ctr">
              <a:buNone/>
            </a:pPr>
            <a:r>
              <a:rPr lang="ru-RU" sz="4400" dirty="0" smtClean="0"/>
              <a:t>ШТУ – ШТИ – ШТА - ШТЯ</a:t>
            </a: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80243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Слова: 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в начале слова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E:\торопыжка2\документы\10 семестр\бейлинсон\инна\Звук ш\Звук ш\шу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64496" cy="4844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3907" name="Picture 3" descr="E:\торопыжка2\документы\10 семестр\бейлинсон\инна\Звук ш\Звук ш\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92806"/>
            <a:ext cx="3365178" cy="4150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5373216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ШУБА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26876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ШИНА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379</Words>
  <Application>Microsoft Office PowerPoint</Application>
  <PresentationFormat>Экран (4:3)</PresentationFormat>
  <Paragraphs>111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Волна</vt:lpstr>
      <vt:lpstr>Презентация PowerPoint</vt:lpstr>
      <vt:lpstr>Слоги  (прямые, обратные, со стечением)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Слова:  звук в начале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Слова: звук в середине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Слова: звук в конце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Словосочетания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[Ш]</dc:title>
  <dc:creator>Dom</dc:creator>
  <cp:lastModifiedBy>Home</cp:lastModifiedBy>
  <cp:revision>2</cp:revision>
  <dcterms:created xsi:type="dcterms:W3CDTF">2016-12-01T19:22:22Z</dcterms:created>
  <dcterms:modified xsi:type="dcterms:W3CDTF">2025-02-10T19:07:34Z</dcterms:modified>
</cp:coreProperties>
</file>