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 id="294" r:id="rId6"/>
    <p:sldId id="298" r:id="rId7"/>
    <p:sldId id="277" r:id="rId8"/>
    <p:sldId id="275" r:id="rId9"/>
    <p:sldId id="297" r:id="rId10"/>
    <p:sldId id="262"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1642"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email">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683568" y="1052736"/>
            <a:ext cx="7772400" cy="1470025"/>
          </a:xfrm>
        </p:spPr>
        <p:txBody>
          <a:bodyPr/>
          <a:lstStyle>
            <a:lvl1pPr>
              <a:defRPr b="1" baseline="0">
                <a:solidFill>
                  <a:srgbClr val="002060"/>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ru-RU" dirty="0"/>
              <a:t>МЫ ЗА ЗДОРОВЫЙ </a:t>
            </a:r>
            <a:br>
              <a:rPr lang="ru-RU" dirty="0"/>
            </a:br>
            <a:r>
              <a:rPr lang="ru-RU" dirty="0"/>
              <a:t>ОБРАЗ ЖИЗНИ</a:t>
            </a:r>
          </a:p>
        </p:txBody>
      </p:sp>
      <p:sp>
        <p:nvSpPr>
          <p:cNvPr id="3" name="Подзаголовок 2"/>
          <p:cNvSpPr>
            <a:spLocks noGrp="1"/>
          </p:cNvSpPr>
          <p:nvPr>
            <p:ph type="subTitle" idx="1"/>
          </p:nvPr>
        </p:nvSpPr>
        <p:spPr>
          <a:xfrm>
            <a:off x="1475656" y="45811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6" name="Номер слайда 5"/>
          <p:cNvSpPr>
            <a:spLocks noGrp="1"/>
          </p:cNvSpPr>
          <p:nvPr>
            <p:ph type="sldNum" sz="quarter" idx="12"/>
          </p:nvPr>
        </p:nvSpPr>
        <p:spPr>
          <a:xfrm>
            <a:off x="6372200" y="6492875"/>
            <a:ext cx="2771800" cy="365125"/>
          </a:xfrm>
        </p:spPr>
        <p:txBody>
          <a:bodyPr/>
          <a:lstStyle>
            <a:lvl1pPr>
              <a:defRPr/>
            </a:lvl1pPr>
          </a:lstStyle>
          <a:p>
            <a:r>
              <a:rPr lang="ru-RU" dirty="0"/>
              <a:t>©Рассохина Г.В. </a:t>
            </a:r>
            <a:r>
              <a:rPr lang="en-US" dirty="0"/>
              <a:t>http://pedsovet.su/</a:t>
            </a:r>
            <a:r>
              <a:rPr lang="ru-RU" dirty="0"/>
              <a:t>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Скругленный прямоугольник 6"/>
          <p:cNvSpPr/>
          <p:nvPr userDrawn="1"/>
        </p:nvSpPr>
        <p:spPr>
          <a:xfrm>
            <a:off x="323528" y="260648"/>
            <a:ext cx="8568952" cy="6264696"/>
          </a:xfrm>
          <a:prstGeom prst="roundRect">
            <a:avLst/>
          </a:prstGeom>
          <a:solidFill>
            <a:schemeClr val="bg1"/>
          </a:solidFill>
          <a:ln w="76200">
            <a:solidFill>
              <a:schemeClr val="tx2">
                <a:lumMod val="40000"/>
                <a:lumOff val="6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Номер слайда 5"/>
          <p:cNvSpPr>
            <a:spLocks noGrp="1"/>
          </p:cNvSpPr>
          <p:nvPr>
            <p:ph type="sldNum" sz="quarter" idx="12"/>
          </p:nvPr>
        </p:nvSpPr>
        <p:spPr/>
        <p:txBody>
          <a:bodyPr/>
          <a:lstStyle/>
          <a:p>
            <a:fld id="{539EC430-2934-4708-98C4-5DFE807F6B8D}" type="slidenum">
              <a:rPr lang="ru-RU" smtClean="0"/>
              <a:pPr/>
              <a:t>‹#›</a:t>
            </a:fld>
            <a:endParaRPr lang="ru-RU"/>
          </a:p>
        </p:txBody>
      </p:sp>
      <p:pic>
        <p:nvPicPr>
          <p:cNvPr id="8" name="Рисунок 7" descr="4bb97ff07cca.png"/>
          <p:cNvPicPr>
            <a:picLocks noChangeAspect="1"/>
          </p:cNvPicPr>
          <p:nvPr userDrawn="1"/>
        </p:nvPicPr>
        <p:blipFill>
          <a:blip r:embed="rId2" cstate="email"/>
          <a:stretch>
            <a:fillRect/>
          </a:stretch>
        </p:blipFill>
        <p:spPr>
          <a:xfrm>
            <a:off x="6479739" y="927100"/>
            <a:ext cx="2664261" cy="5334000"/>
          </a:xfrm>
          <a:prstGeom prst="rect">
            <a:avLst/>
          </a:prstGeom>
        </p:spPr>
      </p:pic>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a:xfrm>
            <a:off x="520700" y="1587500"/>
            <a:ext cx="8229600" cy="4525963"/>
          </a:xfrm>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Рисунок 6" descr="005110753ae9.png"/>
          <p:cNvPicPr>
            <a:picLocks noChangeAspect="1"/>
          </p:cNvPicPr>
          <p:nvPr userDrawn="1"/>
        </p:nvPicPr>
        <p:blipFill>
          <a:blip r:embed="rId2" cstate="email"/>
          <a:stretch>
            <a:fillRect/>
          </a:stretch>
        </p:blipFill>
        <p:spPr>
          <a:xfrm>
            <a:off x="0" y="27978"/>
            <a:ext cx="9144000" cy="6802044"/>
          </a:xfrm>
          <a:prstGeom prst="rect">
            <a:avLst/>
          </a:prstGeom>
        </p:spPr>
      </p:pic>
      <p:sp>
        <p:nvSpPr>
          <p:cNvPr id="2" name="Заголовок 1"/>
          <p:cNvSpPr>
            <a:spLocks noGrp="1"/>
          </p:cNvSpPr>
          <p:nvPr>
            <p:ph type="title"/>
          </p:nvPr>
        </p:nvSpPr>
        <p:spPr>
          <a:xfrm>
            <a:off x="1384299" y="4508500"/>
            <a:ext cx="7110413" cy="1260475"/>
          </a:xfrm>
        </p:spPr>
        <p:txBody>
          <a:bodyPr anchor="t"/>
          <a:lstStyle>
            <a:lvl1pPr algn="l">
              <a:defRPr sz="4000" b="1" cap="all"/>
            </a:lvl1pPr>
          </a:lstStyle>
          <a:p>
            <a:r>
              <a:rPr lang="ru-RU" dirty="0"/>
              <a:t>Образец заголовка</a:t>
            </a:r>
          </a:p>
        </p:txBody>
      </p:sp>
      <p:sp>
        <p:nvSpPr>
          <p:cNvPr id="3" name="Текст 2"/>
          <p:cNvSpPr>
            <a:spLocks noGrp="1"/>
          </p:cNvSpPr>
          <p:nvPr>
            <p:ph type="body" idx="1"/>
          </p:nvPr>
        </p:nvSpPr>
        <p:spPr>
          <a:xfrm>
            <a:off x="1333499" y="3111500"/>
            <a:ext cx="7161213" cy="12954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Скругленный прямоугольник 7"/>
          <p:cNvSpPr/>
          <p:nvPr userDrawn="1"/>
        </p:nvSpPr>
        <p:spPr>
          <a:xfrm>
            <a:off x="323528" y="260648"/>
            <a:ext cx="8568952" cy="6264696"/>
          </a:xfrm>
          <a:prstGeom prst="roundRect">
            <a:avLst/>
          </a:prstGeom>
          <a:solidFill>
            <a:srgbClr val="FFFFCC"/>
          </a:solidFill>
          <a:ln w="76200">
            <a:solidFill>
              <a:srgbClr val="FFC000"/>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9" name="Рисунок 8" descr="banner_alarm.png"/>
          <p:cNvPicPr>
            <a:picLocks noChangeAspect="1"/>
          </p:cNvPicPr>
          <p:nvPr userDrawn="1"/>
        </p:nvPicPr>
        <p:blipFill>
          <a:blip r:embed="rId2" cstate="email"/>
          <a:stretch>
            <a:fillRect/>
          </a:stretch>
        </p:blipFill>
        <p:spPr>
          <a:xfrm>
            <a:off x="251520" y="332656"/>
            <a:ext cx="1852464" cy="1852464"/>
          </a:xfrm>
          <a:prstGeom prst="rect">
            <a:avLst/>
          </a:prstGeom>
        </p:spPr>
      </p:pic>
      <p:sp>
        <p:nvSpPr>
          <p:cNvPr id="2" name="Заголовок 1"/>
          <p:cNvSpPr>
            <a:spLocks noGrp="1"/>
          </p:cNvSpPr>
          <p:nvPr>
            <p:ph type="title"/>
          </p:nvPr>
        </p:nvSpPr>
        <p:spPr/>
        <p:txBody>
          <a:bodyPr/>
          <a:lstStyle>
            <a:lvl1pPr>
              <a:defRPr>
                <a:solidFill>
                  <a:schemeClr val="accent6">
                    <a:lumMod val="75000"/>
                  </a:schemeClr>
                </a:solidFill>
              </a:defRPr>
            </a:lvl1pPr>
          </a:lstStyle>
          <a:p>
            <a:r>
              <a:rPr lang="ru-RU" dirty="0"/>
              <a:t>Образец заголовка</a:t>
            </a:r>
          </a:p>
        </p:txBody>
      </p:sp>
      <p:sp>
        <p:nvSpPr>
          <p:cNvPr id="3" name="Содержимое 2"/>
          <p:cNvSpPr>
            <a:spLocks noGrp="1"/>
          </p:cNvSpPr>
          <p:nvPr>
            <p:ph sz="half" idx="1"/>
          </p:nvPr>
        </p:nvSpPr>
        <p:spPr>
          <a:xfrm>
            <a:off x="467544" y="158638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10" name="Рисунок 9" descr="animashki-deti-709_thumb.gif"/>
          <p:cNvPicPr>
            <a:picLocks noChangeAspect="1"/>
          </p:cNvPicPr>
          <p:nvPr userDrawn="1"/>
        </p:nvPicPr>
        <p:blipFill>
          <a:blip r:embed="rId3" cstate="email"/>
          <a:stretch>
            <a:fillRect/>
          </a:stretch>
        </p:blipFill>
        <p:spPr>
          <a:xfrm>
            <a:off x="6906468" y="4533900"/>
            <a:ext cx="1697782" cy="1890712"/>
          </a:xfrm>
          <a:prstGeom prst="rect">
            <a:avLst/>
          </a:prstGeom>
        </p:spPr>
      </p:pic>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340FC8EC-D1D4-4AD2-B3A2-0A84C84FFBC6}" type="datetimeFigureOut">
              <a:rPr lang="ru-RU" smtClean="0"/>
              <a:pPr/>
              <a:t>27.03.2025</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539EC430-2934-4708-98C4-5DFE807F6B8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blip>
          <a:srcRect/>
          <a:stretch>
            <a:fillRect l="-5000" r="-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a:t> Образец текста</a:t>
            </a:r>
          </a:p>
          <a:p>
            <a:pPr lvl="1"/>
            <a:r>
              <a:rPr lang="ru-RU" dirty="0"/>
              <a:t> Второй уровень</a:t>
            </a:r>
          </a:p>
          <a:p>
            <a:pPr lvl="2"/>
            <a:r>
              <a:rPr lang="ru-RU" dirty="0"/>
              <a:t> Третий уровень</a:t>
            </a:r>
          </a:p>
          <a:p>
            <a:pPr lvl="3"/>
            <a:r>
              <a:rPr lang="ru-RU" dirty="0"/>
              <a:t>Четвертый уровень</a:t>
            </a:r>
          </a:p>
          <a:p>
            <a:pPr lvl="4"/>
            <a:r>
              <a:rPr lang="ru-RU" dirty="0"/>
              <a:t>Пятый уровень</a:t>
            </a:r>
          </a:p>
        </p:txBody>
      </p:sp>
      <p:sp>
        <p:nvSpPr>
          <p:cNvPr id="6" name="Номер слайда 5"/>
          <p:cNvSpPr>
            <a:spLocks noGrp="1"/>
          </p:cNvSpPr>
          <p:nvPr>
            <p:ph type="sldNum" sz="quarter" idx="4"/>
          </p:nvPr>
        </p:nvSpPr>
        <p:spPr>
          <a:xfrm>
            <a:off x="6361856" y="6500367"/>
            <a:ext cx="2746648" cy="313009"/>
          </a:xfrm>
          <a:prstGeom prst="rect">
            <a:avLst/>
          </a:prstGeom>
        </p:spPr>
        <p:txBody>
          <a:bodyPr vert="horz" lIns="91440" tIns="45720" rIns="91440" bIns="45720" rtlCol="0" anchor="ctr"/>
          <a:lstStyle>
            <a:lvl1pPr marL="0" marR="0" indent="0" algn="r"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ru-RU" dirty="0"/>
              <a:t>©Рассохина Г.В. </a:t>
            </a:r>
            <a:r>
              <a:rPr lang="en-US" dirty="0"/>
              <a:t>http://pedsovet.su/</a:t>
            </a:r>
            <a:r>
              <a:rPr lang="ru-RU" dirty="0"/>
              <a:t> </a:t>
            </a:r>
          </a:p>
          <a:p>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800" b="1" kern="1200">
          <a:solidFill>
            <a:srgbClr val="0000FF"/>
          </a:solidFill>
          <a:effectLst>
            <a:outerShdw blurRad="38100" dist="38100" dir="2700000" algn="tl">
              <a:srgbClr val="000000">
                <a:alpha val="43137"/>
              </a:srgbClr>
            </a:outerShdw>
          </a:effectLst>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00FF"/>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Wingdings" pitchFamily="2" charset="2"/>
        <a:buChar char="v"/>
        <a:defRPr sz="2800" kern="1200">
          <a:solidFill>
            <a:srgbClr val="0000FF"/>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Wingdings" pitchFamily="2" charset="2"/>
        <a:buChar char="ü"/>
        <a:defRPr sz="2400" kern="1200">
          <a:solidFill>
            <a:srgbClr val="0000FF"/>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Courier New" pitchFamily="49" charset="0"/>
        <a:buChar char="o"/>
        <a:defRPr sz="2000" kern="1200">
          <a:solidFill>
            <a:srgbClr val="0000FF"/>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rgbClr val="0000FF"/>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909454" y="2632364"/>
            <a:ext cx="4277729" cy="1756756"/>
          </a:xfrm>
        </p:spPr>
        <p:txBody>
          <a:bodyPr>
            <a:noAutofit/>
          </a:bodyPr>
          <a:lstStyle/>
          <a:p>
            <a:pPr>
              <a:spcBef>
                <a:spcPts val="0"/>
              </a:spcBef>
            </a:pPr>
            <a:r>
              <a:rPr lang="ru-RU" sz="2400" b="1" dirty="0">
                <a:solidFill>
                  <a:srgbClr val="C00000"/>
                </a:solidFill>
              </a:rPr>
              <a:t>ИСПОЛЬЗОВАНИЕ ЗДОРОВЬЕ СБЕРЕГАЮЩИХ ТЕХНОЛОГИЙ </a:t>
            </a:r>
          </a:p>
          <a:p>
            <a:pPr>
              <a:spcBef>
                <a:spcPts val="0"/>
              </a:spcBef>
            </a:pPr>
            <a:r>
              <a:rPr lang="ru-RU" sz="2400" b="1" dirty="0">
                <a:solidFill>
                  <a:srgbClr val="C00000"/>
                </a:solidFill>
              </a:rPr>
              <a:t>НА МУЗЫКАЛЬНЫХ ЗАНЯТИЯХ </a:t>
            </a:r>
          </a:p>
          <a:p>
            <a:pPr>
              <a:spcBef>
                <a:spcPts val="0"/>
              </a:spcBef>
            </a:pPr>
            <a:r>
              <a:rPr lang="ru-RU" sz="2400" b="1" dirty="0">
                <a:solidFill>
                  <a:srgbClr val="C00000"/>
                </a:solidFill>
              </a:rPr>
              <a:t>В ДОУ</a:t>
            </a:r>
          </a:p>
          <a:p>
            <a:pPr>
              <a:spcBef>
                <a:spcPts val="0"/>
              </a:spcBef>
            </a:pPr>
            <a:endParaRPr lang="ru-RU" sz="1600" b="1" dirty="0">
              <a:solidFill>
                <a:srgbClr val="C00000"/>
              </a:solidFill>
            </a:endParaRPr>
          </a:p>
          <a:p>
            <a:pPr>
              <a:spcBef>
                <a:spcPts val="0"/>
              </a:spcBef>
            </a:pPr>
            <a:endParaRPr lang="ru-RU" sz="1600" b="1" dirty="0">
              <a:solidFill>
                <a:srgbClr val="C00000"/>
              </a:solidFill>
            </a:endParaRPr>
          </a:p>
          <a:p>
            <a:pPr algn="r">
              <a:spcBef>
                <a:spcPts val="0"/>
              </a:spcBef>
            </a:pPr>
            <a:r>
              <a:rPr lang="ru-RU" sz="1600" b="1" dirty="0">
                <a:solidFill>
                  <a:srgbClr val="C00000"/>
                </a:solidFill>
              </a:rPr>
              <a:t>            Музыкальный руководитель : МАДОУ ЦРР </a:t>
            </a:r>
            <a:r>
              <a:rPr lang="ru-RU" sz="1600" b="1" dirty="0" err="1">
                <a:solidFill>
                  <a:srgbClr val="C00000"/>
                </a:solidFill>
              </a:rPr>
              <a:t>дс</a:t>
            </a:r>
            <a:r>
              <a:rPr lang="ru-RU" sz="1600" b="1" dirty="0">
                <a:solidFill>
                  <a:srgbClr val="C00000"/>
                </a:solidFill>
              </a:rPr>
              <a:t> №14</a:t>
            </a:r>
          </a:p>
          <a:p>
            <a:pPr algn="r">
              <a:spcBef>
                <a:spcPts val="0"/>
              </a:spcBef>
            </a:pPr>
            <a:r>
              <a:rPr lang="ru-RU" sz="1600" b="1" dirty="0">
                <a:solidFill>
                  <a:srgbClr val="C00000"/>
                </a:solidFill>
              </a:rPr>
              <a:t>       Харченко Л.М.</a:t>
            </a:r>
            <a:endParaRPr lang="ru-RU" sz="1600" dirty="0">
              <a:solidFill>
                <a:srgbClr val="C00000"/>
              </a:solidFill>
            </a:endParaRPr>
          </a:p>
          <a:p>
            <a:pPr>
              <a:spcBef>
                <a:spcPts val="0"/>
              </a:spcBef>
            </a:pPr>
            <a:endParaRPr lang="ru-RU" sz="1600" b="1" dirty="0">
              <a:solidFill>
                <a:srgbClr val="0000FF"/>
              </a:solidFill>
            </a:endParaRPr>
          </a:p>
        </p:txBody>
      </p:sp>
      <p:sp>
        <p:nvSpPr>
          <p:cNvPr id="2" name="Заголовок 1"/>
          <p:cNvSpPr>
            <a:spLocks noGrp="1"/>
          </p:cNvSpPr>
          <p:nvPr>
            <p:ph type="ctrTitle"/>
          </p:nvPr>
        </p:nvSpPr>
        <p:spPr/>
        <p:txBody>
          <a:bodyPr>
            <a:normAutofit fontScale="90000"/>
          </a:bodyPr>
          <a:lstStyle/>
          <a:p>
            <a:r>
              <a:rPr lang="ru-RU" dirty="0"/>
              <a:t>МЫ ЗА ЗДОРОВЫЙ</a:t>
            </a:r>
            <a:br>
              <a:rPr lang="ru-RU" dirty="0"/>
            </a:br>
            <a:r>
              <a:rPr lang="ru-RU" dirty="0"/>
              <a:t>ОБРАЗ ЖИЗНИ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type="body" sz="half" idx="4294967295"/>
          </p:nvPr>
        </p:nvSpPr>
        <p:spPr>
          <a:xfrm>
            <a:off x="1307592" y="896112"/>
            <a:ext cx="6455664" cy="4873752"/>
          </a:xfrm>
        </p:spPr>
        <p:txBody>
          <a:bodyPr>
            <a:normAutofit/>
          </a:bodyPr>
          <a:lstStyle/>
          <a:p>
            <a:pPr algn="ctr">
              <a:buNone/>
            </a:pPr>
            <a:endParaRPr lang="ru-RU" sz="1400" dirty="0"/>
          </a:p>
          <a:p>
            <a:pPr algn="ctr">
              <a:buNone/>
            </a:pPr>
            <a:r>
              <a:rPr lang="ru-RU" sz="8800" b="1" dirty="0"/>
              <a:t>БУДЬТЕ</a:t>
            </a:r>
          </a:p>
          <a:p>
            <a:pPr algn="ctr">
              <a:buNone/>
            </a:pPr>
            <a:r>
              <a:rPr lang="ru-RU" sz="8800" b="1" dirty="0"/>
              <a:t>ЗДОРОВЫ!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buNone/>
            </a:pPr>
            <a:r>
              <a:rPr lang="ru-RU" dirty="0"/>
              <a:t>        Здоровье ребенка – это не только отсутствие болезней, но и полное физическое, психическое и социальное благополучие. Поэтому оздоровление детей в последние годы становится приоритетным направлением в работе многих ДОУ. Педагоги и медики ищут новые приемы сохранения и укрепления здоровья детей, создают благоприятные условия для их внедрения, основываясь на результатах диагностики состояния здоровья и индивидуальных особенностях каждого ребенка.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a:t>     Музыкально-оздоровительная работа в детском саду – это организованный педагогический процесс, направленный на развитие музыкальных и творческих способностей детей, сохранение и укрепление их психофизического здоровья с целью формирования полноценной личности ребенка.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20700" y="877824"/>
            <a:ext cx="8229600" cy="5235639"/>
          </a:xfrm>
        </p:spPr>
        <p:txBody>
          <a:bodyPr>
            <a:normAutofit fontScale="92500" lnSpcReduction="10000"/>
          </a:bodyPr>
          <a:lstStyle/>
          <a:p>
            <a:pPr>
              <a:buNone/>
            </a:pPr>
            <a:r>
              <a:rPr lang="ru-RU" dirty="0"/>
              <a:t>Помимо образовательных и воспитательных задач, такая работа ставит перед собой и оздоровительные </a:t>
            </a:r>
            <a:r>
              <a:rPr lang="ru-RU" b="1" dirty="0"/>
              <a:t>задачи:</a:t>
            </a:r>
            <a:br>
              <a:rPr lang="ru-RU" dirty="0"/>
            </a:br>
            <a:r>
              <a:rPr lang="ru-RU" dirty="0"/>
              <a:t>1. Сохранять и укреплять физическое и психическое здоровье детей.</a:t>
            </a:r>
            <a:br>
              <a:rPr lang="ru-RU" dirty="0"/>
            </a:br>
            <a:r>
              <a:rPr lang="ru-RU" dirty="0"/>
              <a:t>2. Создавать условия, обеспечивающие эмоциональное благополучие каждого ребенка.</a:t>
            </a:r>
            <a:br>
              <a:rPr lang="ru-RU" dirty="0"/>
            </a:br>
            <a:r>
              <a:rPr lang="ru-RU" dirty="0"/>
              <a:t>3. С помощью </a:t>
            </a:r>
            <a:r>
              <a:rPr lang="ru-RU" dirty="0" err="1"/>
              <a:t>здоровьесберегающих</a:t>
            </a:r>
            <a:r>
              <a:rPr lang="ru-RU" dirty="0"/>
              <a:t> технологий повышать адаптивные возможности детского организма (активизировать защитные свойства, устойчивость к заболеваниям).</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4712" y="493776"/>
            <a:ext cx="6976872" cy="1124712"/>
          </a:xfrm>
        </p:spPr>
        <p:txBody>
          <a:bodyPr>
            <a:normAutofit fontScale="90000"/>
          </a:bodyPr>
          <a:lstStyle/>
          <a:p>
            <a:r>
              <a:rPr lang="ru-RU" sz="4000" dirty="0"/>
              <a:t>ПАЛЬЧИКОВАЯ ГИМНАСТИКА</a:t>
            </a:r>
          </a:p>
        </p:txBody>
      </p:sp>
      <p:sp>
        <p:nvSpPr>
          <p:cNvPr id="3" name="Содержимое 2"/>
          <p:cNvSpPr>
            <a:spLocks noGrp="1"/>
          </p:cNvSpPr>
          <p:nvPr>
            <p:ph idx="1"/>
          </p:nvPr>
        </p:nvSpPr>
        <p:spPr/>
        <p:txBody>
          <a:bodyPr>
            <a:normAutofit fontScale="62500" lnSpcReduction="20000"/>
          </a:bodyPr>
          <a:lstStyle/>
          <a:p>
            <a:r>
              <a:rPr lang="ru-RU" dirty="0"/>
              <a:t>Кончики пальцев - есть второй головной мозг. В жизнедеятельности человека рука играет важную роль на протяжении всей его жизни. </a:t>
            </a:r>
            <a:br>
              <a:rPr lang="ru-RU" dirty="0"/>
            </a:br>
            <a:r>
              <a:rPr lang="ru-RU" dirty="0"/>
              <a:t>Дотрагиваясь до чего-либо рукой, человек сразу же узнает, что это за вещь. Работа пальцев рук действительно бесконечно разнообразна и важна для каждого человека. Пальцами можно трогать, брать, поглаживать, зажимать ... Невозможно перечислить все глаголы, описывающие все, что можно делать нашими руками, пальцами.</a:t>
            </a:r>
          </a:p>
          <a:p>
            <a:r>
              <a:rPr lang="ru-RU" dirty="0"/>
              <a:t>Систематические упражнения по тренировке движений пальцев наряду со стимулирующим влиянием на развитие речи являются мощным средством повышения работоспособности головного мозга. Формирование словесной речи ребенка начинается, когда движения пальцев рук достигают достаточной точности. Развитие пальцевой моторики подготавливает почву для последующего формирования речи. Поскольку существует тесная взаимосвязь и взаимозависимость речевой и моторной деятельности, то при наличии речевого дефекта у ребенка особое внимание необходимо обратить на тренировку его пальцев.</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ЛОГОРИТМИКА</a:t>
            </a:r>
          </a:p>
        </p:txBody>
      </p:sp>
      <p:sp>
        <p:nvSpPr>
          <p:cNvPr id="3" name="Содержимое 2"/>
          <p:cNvSpPr>
            <a:spLocks noGrp="1"/>
          </p:cNvSpPr>
          <p:nvPr>
            <p:ph idx="1"/>
          </p:nvPr>
        </p:nvSpPr>
        <p:spPr/>
        <p:txBody>
          <a:bodyPr/>
          <a:lstStyle/>
          <a:p>
            <a:pPr algn="just"/>
            <a:r>
              <a:rPr lang="ru-RU" dirty="0" err="1"/>
              <a:t>Логоритмические</a:t>
            </a:r>
            <a:r>
              <a:rPr lang="ru-RU" dirty="0"/>
              <a:t> упражнения на музыкальных занятиях  проводятся в основном во время музыкально-ритмических движений и игр- драматизаций.  В дальнейшем  их используют в праздниках и развлечениях для того, чтобы  все дети были задействованы в спектакле.</a:t>
            </a:r>
          </a:p>
          <a:p>
            <a:endParaRPr lang="ru-RU" dirty="0"/>
          </a:p>
        </p:txBody>
      </p:sp>
    </p:spTree>
    <p:extLst>
      <p:ext uri="{BB962C8B-B14F-4D97-AF65-F5344CB8AC3E}">
        <p14:creationId xmlns:p14="http://schemas.microsoft.com/office/powerpoint/2010/main" val="4013693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664208"/>
          </a:xfrm>
        </p:spPr>
        <p:txBody>
          <a:bodyPr>
            <a:normAutofit/>
          </a:bodyPr>
          <a:lstStyle/>
          <a:p>
            <a:r>
              <a:rPr lang="ru-RU" sz="3200" dirty="0"/>
              <a:t>Регулярное включение в ход занятия музыкальных пальчиковых игр и сказок</a:t>
            </a:r>
          </a:p>
        </p:txBody>
      </p:sp>
      <p:sp>
        <p:nvSpPr>
          <p:cNvPr id="3" name="Содержимое 2"/>
          <p:cNvSpPr>
            <a:spLocks noGrp="1"/>
          </p:cNvSpPr>
          <p:nvPr>
            <p:ph idx="1"/>
          </p:nvPr>
        </p:nvSpPr>
        <p:spPr/>
        <p:txBody>
          <a:bodyPr>
            <a:normAutofit/>
          </a:bodyPr>
          <a:lstStyle/>
          <a:p>
            <a:r>
              <a:rPr lang="ru-RU" dirty="0"/>
              <a:t>стимулирует действие речевых зон коры головного мозга детей;</a:t>
            </a:r>
          </a:p>
          <a:p>
            <a:r>
              <a:rPr lang="ru-RU" dirty="0"/>
              <a:t>совершенствует внимание и память;</a:t>
            </a:r>
          </a:p>
          <a:p>
            <a:r>
              <a:rPr lang="ru-RU" dirty="0"/>
              <a:t>формирует ассоциативно-образное мышление;</a:t>
            </a:r>
          </a:p>
          <a:p>
            <a:r>
              <a:rPr lang="ru-RU" dirty="0"/>
              <a:t>облегчает будущим школьникам усвоение навыков письма.</a:t>
            </a:r>
          </a:p>
          <a:p>
            <a:pPr>
              <a:buNone/>
            </a:pPr>
            <a:r>
              <a:rPr lang="ru-RU" dirty="0"/>
              <a:t>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27702"/>
            <a:ext cx="8229600" cy="1106130"/>
          </a:xfrm>
        </p:spPr>
        <p:txBody>
          <a:bodyPr>
            <a:normAutofit fontScale="90000"/>
          </a:bodyPr>
          <a:lstStyle/>
          <a:p>
            <a:r>
              <a:rPr lang="ru-RU" dirty="0"/>
              <a:t>Результатами </a:t>
            </a:r>
            <a:br>
              <a:rPr lang="ru-RU" dirty="0"/>
            </a:br>
            <a:r>
              <a:rPr lang="ru-RU" dirty="0"/>
              <a:t> этой  работы являются:</a:t>
            </a:r>
          </a:p>
        </p:txBody>
      </p:sp>
      <p:sp>
        <p:nvSpPr>
          <p:cNvPr id="3" name="Содержимое 2"/>
          <p:cNvSpPr>
            <a:spLocks noGrp="1"/>
          </p:cNvSpPr>
          <p:nvPr>
            <p:ph idx="1"/>
          </p:nvPr>
        </p:nvSpPr>
        <p:spPr/>
        <p:txBody>
          <a:bodyPr>
            <a:normAutofit fontScale="92500" lnSpcReduction="10000"/>
          </a:bodyPr>
          <a:lstStyle/>
          <a:p>
            <a:pPr>
              <a:buNone/>
            </a:pPr>
            <a:br>
              <a:rPr lang="ru-RU" dirty="0"/>
            </a:br>
            <a:r>
              <a:rPr lang="ru-RU" dirty="0"/>
              <a:t>1. Стабильность эмоционального благополучия каждого ребенка</a:t>
            </a:r>
            <a:br>
              <a:rPr lang="ru-RU" dirty="0"/>
            </a:br>
            <a:r>
              <a:rPr lang="ru-RU" dirty="0"/>
              <a:t>2. Снижение уровня заболеваемости (в большей степени простудными болезнями)</a:t>
            </a:r>
            <a:br>
              <a:rPr lang="ru-RU" dirty="0"/>
            </a:br>
            <a:r>
              <a:rPr lang="ru-RU" dirty="0"/>
              <a:t>3. Повышение уровня развития музыкальных и творческих способностей детей</a:t>
            </a:r>
            <a:br>
              <a:rPr lang="ru-RU" dirty="0"/>
            </a:br>
            <a:r>
              <a:rPr lang="ru-RU" dirty="0"/>
              <a:t>4. Повышение уровня речевого развития</a:t>
            </a:r>
            <a:br>
              <a:rPr lang="ru-RU" dirty="0"/>
            </a:br>
            <a:r>
              <a:rPr lang="ru-RU" dirty="0"/>
              <a:t>5. Стабильность физической и умственной работоспособности.</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64592" y="923544"/>
            <a:ext cx="8174736" cy="5189919"/>
          </a:xfrm>
        </p:spPr>
        <p:txBody>
          <a:bodyPr>
            <a:normAutofit fontScale="85000" lnSpcReduction="10000"/>
          </a:bodyPr>
          <a:lstStyle/>
          <a:p>
            <a:pPr>
              <a:buNone/>
            </a:pPr>
            <a:r>
              <a:rPr lang="ru-RU" dirty="0"/>
              <a:t>     Оздоровление детей, создание эмоционального комфорта – важнейшая задача ДОУ. Организация в детском саду музыкально-оздоровительной работы  с использованием современных методов здоровье сбережения обеспечивает более бережное отношение к физическому и духовному здоровью детей, помогает в комплексе решать задачи  физического, интеллектуального, эмоционального и личностного развития ребенка, активно внедряя в этот процесс наиболее эффективные технологии здоровье сбережения. </a:t>
            </a:r>
          </a:p>
          <a:p>
            <a:pPr algn="ctr">
              <a:buNone/>
            </a:pPr>
            <a:r>
              <a:rPr lang="ru-RU" dirty="0"/>
              <a:t> </a:t>
            </a:r>
            <a:r>
              <a:rPr lang="ru-RU" b="1" dirty="0"/>
              <a:t>Ведь от состояния здоровья детей во многом зависит благополучие общества.  </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541</Words>
  <Application>Microsoft Office PowerPoint</Application>
  <PresentationFormat>Экран (4:3)</PresentationFormat>
  <Paragraphs>29</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Courier New</vt:lpstr>
      <vt:lpstr>Times New Roman</vt:lpstr>
      <vt:lpstr>Wingdings</vt:lpstr>
      <vt:lpstr>Тема Office</vt:lpstr>
      <vt:lpstr>МЫ ЗА ЗДОРОВЫЙ ОБРАЗ ЖИЗНИ</vt:lpstr>
      <vt:lpstr>Презентация PowerPoint</vt:lpstr>
      <vt:lpstr>Презентация PowerPoint</vt:lpstr>
      <vt:lpstr>Презентация PowerPoint</vt:lpstr>
      <vt:lpstr>ПАЛЬЧИКОВАЯ ГИМНАСТИКА</vt:lpstr>
      <vt:lpstr>ЛОГОРИТМИКА</vt:lpstr>
      <vt:lpstr>Регулярное включение в ход занятия музыкальных пальчиковых игр и сказок</vt:lpstr>
      <vt:lpstr>Результатами   этой  работы являются:</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Galina.Rassohina</dc:creator>
  <cp:lastModifiedBy>любовь</cp:lastModifiedBy>
  <cp:revision>42</cp:revision>
  <dcterms:created xsi:type="dcterms:W3CDTF">2014-08-01T19:25:21Z</dcterms:created>
  <dcterms:modified xsi:type="dcterms:W3CDTF">2025-03-27T05:39:44Z</dcterms:modified>
</cp:coreProperties>
</file>