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0" r:id="rId13"/>
    <p:sldId id="262" r:id="rId14"/>
    <p:sldId id="282" r:id="rId15"/>
    <p:sldId id="285" r:id="rId16"/>
    <p:sldId id="284" r:id="rId17"/>
    <p:sldId id="288" r:id="rId18"/>
    <p:sldId id="289" r:id="rId19"/>
    <p:sldId id="287" r:id="rId20"/>
    <p:sldId id="269" r:id="rId21"/>
    <p:sldId id="270" r:id="rId22"/>
    <p:sldId id="271" r:id="rId23"/>
    <p:sldId id="272" r:id="rId24"/>
    <p:sldId id="273" r:id="rId25"/>
    <p:sldId id="274" r:id="rId26"/>
    <p:sldId id="280" r:id="rId27"/>
    <p:sldId id="281" r:id="rId28"/>
    <p:sldId id="278" r:id="rId29"/>
    <p:sldId id="275" r:id="rId30"/>
    <p:sldId id="276" r:id="rId31"/>
    <p:sldId id="279" r:id="rId32"/>
    <p:sldId id="290" r:id="rId33"/>
    <p:sldId id="277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0471"/>
    <a:srgbClr val="303C1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102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7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D:\Мои документы\методический материал\гимнастика для глаз\картинка\фонййййй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0"/>
            <a:ext cx="7000892" cy="142875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</a:p>
          <a:p>
            <a:pPr algn="ctr">
              <a:buNone/>
            </a:pPr>
            <a:r>
              <a:rPr lang="ru-RU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11200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Регулярно проводите с ребенком гимнастику для глаз. </a:t>
            </a:r>
          </a:p>
          <a:p>
            <a:pPr algn="ctr">
              <a:buNone/>
            </a:pPr>
            <a:r>
              <a:rPr lang="ru-RU" sz="11200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    Превратите это в   ежедневную  увлекательную игру! </a:t>
            </a:r>
          </a:p>
          <a:p>
            <a:endParaRPr lang="ru-RU" dirty="0"/>
          </a:p>
        </p:txBody>
      </p:sp>
      <p:pic>
        <p:nvPicPr>
          <p:cNvPr id="9219" name="Picture 3" descr="D:\Мои документы\методический материал\гимнастика для глаз\картинка\девочка открывает ладошками глаза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785926"/>
            <a:ext cx="8008175" cy="4500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428604"/>
            <a:ext cx="8572560" cy="607223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 Научное название этих упражнений – офтальмологические паузы. Это один из приёмов оздоровления детей. Проводится в целях предупреждения нарастающего утомления, для укрепления глазных мышц и снятия напряжения.</a:t>
            </a:r>
          </a:p>
          <a:p>
            <a:r>
              <a:rPr lang="ru-RU" dirty="0"/>
              <a:t>Такие упражнения благотворно влияют на работоспособность зрительного анализатора и всего организма в целом. Для проведения офтальмологических пауз не требуется специально созданных условий.</a:t>
            </a:r>
          </a:p>
          <a:p>
            <a:r>
              <a:rPr lang="ru-RU" dirty="0"/>
              <a:t>Их можно включать в обычные занятия. Главное, чтобы при выполнении голова была неподвижна.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0"/>
            <a:ext cx="8358246" cy="135729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   </a:t>
            </a:r>
          </a:p>
          <a:p>
            <a:pPr marL="0" indent="0" algn="ctr">
              <a:buNone/>
            </a:pPr>
            <a:r>
              <a:rPr lang="ru-RU" sz="3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Упражнения </a:t>
            </a:r>
            <a:r>
              <a:rPr lang="ru-RU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для глаз предусматривают движение глазного яблока по всем направлениям.</a:t>
            </a:r>
          </a:p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571612"/>
            <a:ext cx="6357982" cy="500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28604"/>
            <a:ext cx="3286116" cy="521497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 marL="179388" indent="0">
              <a:buNone/>
            </a:pPr>
            <a:r>
              <a:rPr lang="ru-RU" sz="3000" dirty="0" smtClean="0">
                <a:latin typeface="+mj-lt"/>
                <a:cs typeface="Arial" pitchFamily="34" charset="0"/>
              </a:rPr>
              <a:t>Рекомендуется</a:t>
            </a:r>
          </a:p>
          <a:p>
            <a:pPr marL="179388" indent="0">
              <a:buNone/>
            </a:pPr>
            <a:r>
              <a:rPr lang="ru-RU" sz="3000" dirty="0" smtClean="0">
                <a:latin typeface="+mj-lt"/>
                <a:cs typeface="Arial" pitchFamily="34" charset="0"/>
              </a:rPr>
              <a:t>через каждые </a:t>
            </a:r>
          </a:p>
          <a:p>
            <a:pPr marL="179388" indent="0">
              <a:buNone/>
            </a:pPr>
            <a:r>
              <a:rPr lang="ru-RU" sz="3000" dirty="0" smtClean="0">
                <a:latin typeface="+mj-lt"/>
                <a:cs typeface="Arial" pitchFamily="34" charset="0"/>
              </a:rPr>
              <a:t>10-15 минут интенсивной зрительной нагрузки,</a:t>
            </a:r>
          </a:p>
          <a:p>
            <a:pPr marL="179388" indent="0">
              <a:buNone/>
            </a:pPr>
            <a:r>
              <a:rPr lang="ru-RU" sz="3000" dirty="0" smtClean="0">
                <a:latin typeface="+mj-lt"/>
                <a:cs typeface="Arial" pitchFamily="34" charset="0"/>
              </a:rPr>
              <a:t>а также в конце занятия проводить гимнастику для глаз – </a:t>
            </a:r>
            <a:r>
              <a:rPr lang="ru-RU" sz="3000" dirty="0" err="1" smtClean="0">
                <a:latin typeface="+mj-lt"/>
                <a:cs typeface="Arial" pitchFamily="34" charset="0"/>
              </a:rPr>
              <a:t>офтомологические</a:t>
            </a:r>
            <a:r>
              <a:rPr lang="ru-RU" sz="3000" dirty="0" smtClean="0">
                <a:latin typeface="+mj-lt"/>
                <a:cs typeface="Arial" pitchFamily="34" charset="0"/>
              </a:rPr>
              <a:t> паузы.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214422"/>
            <a:ext cx="5799245" cy="435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12" y="946127"/>
            <a:ext cx="3186106" cy="591187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/>
              <a:t>   </a:t>
            </a:r>
          </a:p>
          <a:p>
            <a:pPr>
              <a:buNone/>
            </a:pPr>
            <a:r>
              <a:rPr lang="ru-RU" sz="2800" b="1" dirty="0" smtClean="0"/>
              <a:t>    Зрительную гимнастику необходимо проводить регулярно 2-3 раза в день  по 3-5 минут.</a:t>
            </a:r>
            <a:endParaRPr lang="ru-RU" sz="28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1" y="785794"/>
            <a:ext cx="6397903" cy="500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356" y="571480"/>
            <a:ext cx="2714644" cy="5554683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3000" dirty="0" smtClean="0"/>
          </a:p>
          <a:p>
            <a:pPr>
              <a:buNone/>
            </a:pPr>
            <a:r>
              <a:rPr lang="ru-RU" sz="3000" dirty="0" smtClean="0"/>
              <a:t>    </a:t>
            </a:r>
            <a:r>
              <a:rPr lang="ru-RU" sz="2800" dirty="0" smtClean="0"/>
              <a:t>Для гимнастики можно использовать мелкие предметы, </a:t>
            </a:r>
          </a:p>
          <a:p>
            <a:pPr>
              <a:buNone/>
            </a:pPr>
            <a:r>
              <a:rPr lang="ru-RU" sz="2800" dirty="0" smtClean="0"/>
              <a:t>     различные тренажеры. </a:t>
            </a:r>
            <a:endParaRPr lang="ru-RU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85860"/>
            <a:ext cx="1905812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r="-740" b="-432"/>
          <a:stretch>
            <a:fillRect/>
          </a:stretch>
        </p:blipFill>
        <p:spPr bwMode="auto">
          <a:xfrm>
            <a:off x="5929322" y="5072074"/>
            <a:ext cx="2143140" cy="1602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929066"/>
            <a:ext cx="2586039" cy="2500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2714620"/>
            <a:ext cx="2285996" cy="2285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02" y="285728"/>
            <a:ext cx="2881313" cy="2160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57786" y="0"/>
            <a:ext cx="3786214" cy="65722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    </a:t>
            </a:r>
            <a:r>
              <a:rPr lang="ru-RU" sz="2800" dirty="0" smtClean="0"/>
              <a:t>Но дети с гораздо большей охотой делают ее, когда гимнастика связана со стихотворным ритмом.</a:t>
            </a:r>
          </a:p>
          <a:p>
            <a:pPr>
              <a:buNone/>
            </a:pPr>
            <a:r>
              <a:rPr lang="ru-RU" sz="2800" dirty="0" smtClean="0"/>
              <a:t>    Чтобы дети могли проявить свою активность, рекомендуется все занятия с ними проводить в игровой форме. </a:t>
            </a:r>
          </a:p>
          <a:p>
            <a:endParaRPr lang="ru-RU" dirty="0"/>
          </a:p>
        </p:txBody>
      </p:sp>
      <p:pic>
        <p:nvPicPr>
          <p:cNvPr id="4" name="Picture 2" descr="D:\Мои документы\методический материал\гимнастика для глаз\картинка\девочка смотрит на нос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00108"/>
            <a:ext cx="4857784" cy="485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6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29190" y="285728"/>
            <a:ext cx="4214810" cy="6858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    Надо следить за напряжением глаз, и после гимнастики практиковать расслабляющие упражнения. Например: «А сейчас расслабьте глазки, поморгайте часто-часто, легко-легко. Примерно так, как машет крылышками бабочка». </a:t>
            </a:r>
            <a:endParaRPr lang="ru-RU" sz="2800" dirty="0"/>
          </a:p>
        </p:txBody>
      </p:sp>
      <p:pic>
        <p:nvPicPr>
          <p:cNvPr id="7172" name="Picture 4" descr="D:\Мои документы\методический материал\гимнастика для глаз\картинка\бабочка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85794"/>
            <a:ext cx="4929222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14422"/>
            <a:ext cx="3286148" cy="54832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Можно после гимнастики для глаз использовать для снятия напряжения гримасы,</a:t>
            </a:r>
          </a:p>
          <a:p>
            <a:pPr marL="0" indent="0">
              <a:buNone/>
            </a:pPr>
            <a:r>
              <a:rPr lang="ru-RU" sz="2800" dirty="0" smtClean="0"/>
              <a:t>артикуляционную гимнастику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500042"/>
            <a:ext cx="5786446" cy="5862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Гимнастика для глаз в стихотворной форме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643050"/>
            <a:ext cx="781050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4876" y="142852"/>
            <a:ext cx="4429124" cy="6715148"/>
          </a:xfrm>
        </p:spPr>
        <p:txBody>
          <a:bodyPr>
            <a:normAutofit fontScale="77500" lnSpcReduction="20000"/>
          </a:bodyPr>
          <a:lstStyle/>
          <a:p>
            <a:pPr marL="0" indent="357188">
              <a:buNone/>
            </a:pP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357188"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воспринимает и изучает окружающий мир с помощью пяти чувств или сенсорных систем: зрения, слуха, осязания, обоняния и вкуса.</a:t>
            </a:r>
          </a:p>
          <a:p>
            <a:pPr marL="0" indent="0"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Глаза считаются из всех органов чувств самым драгоценным даром природы. 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информации человек воспринимает из внешнего мира благодаря зрению. 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357188"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любой деятельности: учеба, отдых, повседневная жизнь, необходимо хорошее зрение. Каждый человек должен понимать, что зрение важно оберегать и сохранять. 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438" y="0"/>
            <a:ext cx="4157634" cy="85723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ЗАЯЦ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29190" y="714356"/>
            <a:ext cx="4429124" cy="578647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endParaRPr lang="ru-RU" dirty="0" smtClean="0"/>
          </a:p>
          <a:p>
            <a:pPr indent="15875">
              <a:buNone/>
            </a:pPr>
            <a:r>
              <a:rPr lang="ru-RU" b="1" dirty="0" smtClean="0">
                <a:solidFill>
                  <a:srgbClr val="9804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Вверх морковку подними, на нее ты посмотри.</a:t>
            </a:r>
          </a:p>
          <a:p>
            <a:pPr indent="15875">
              <a:buNone/>
            </a:pPr>
            <a:r>
              <a:rPr lang="ru-RU" i="1" dirty="0" smtClean="0"/>
              <a:t>     Смотрят вверх.</a:t>
            </a:r>
            <a:endParaRPr lang="ru-RU" dirty="0" smtClean="0"/>
          </a:p>
          <a:p>
            <a:pPr indent="15875">
              <a:buNone/>
            </a:pPr>
            <a:r>
              <a:rPr lang="ru-RU" b="1" dirty="0" smtClean="0">
                <a:solidFill>
                  <a:srgbClr val="9804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Только глазками смотри:  вверх-вниз, вправо-влево.</a:t>
            </a:r>
          </a:p>
          <a:p>
            <a:pPr indent="15875">
              <a:buNone/>
            </a:pPr>
            <a:r>
              <a:rPr lang="ru-RU" i="1" dirty="0" smtClean="0"/>
              <a:t>     Глазами смотрят вверх-вниз, вправо-влево.</a:t>
            </a:r>
            <a:endParaRPr lang="ru-RU" dirty="0" smtClean="0"/>
          </a:p>
          <a:p>
            <a:pPr indent="15875">
              <a:buNone/>
            </a:pPr>
            <a:r>
              <a:rPr lang="ru-RU" b="1" dirty="0" smtClean="0">
                <a:solidFill>
                  <a:srgbClr val="9804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Ай - да заинька, умелый! Глазками моргает.</a:t>
            </a:r>
          </a:p>
          <a:p>
            <a:pPr indent="15875">
              <a:buNone/>
            </a:pPr>
            <a:r>
              <a:rPr lang="ru-RU" i="1" dirty="0" smtClean="0"/>
              <a:t>     Моргают глазками.</a:t>
            </a:r>
            <a:endParaRPr lang="ru-RU" dirty="0" smtClean="0"/>
          </a:p>
          <a:p>
            <a:pPr indent="15875">
              <a:buNone/>
            </a:pPr>
            <a:r>
              <a:rPr lang="ru-RU" b="1" dirty="0" smtClean="0">
                <a:solidFill>
                  <a:srgbClr val="9804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Глазки закрывают.</a:t>
            </a:r>
          </a:p>
          <a:p>
            <a:pPr indent="15875">
              <a:buNone/>
            </a:pPr>
            <a:r>
              <a:rPr lang="ru-RU" i="1" dirty="0" smtClean="0"/>
              <a:t>     Глазки закрывают.</a:t>
            </a:r>
            <a:endParaRPr lang="ru-RU" dirty="0" smtClean="0"/>
          </a:p>
          <a:p>
            <a:pPr indent="15875">
              <a:buNone/>
            </a:pPr>
            <a:r>
              <a:rPr lang="ru-RU" b="1" dirty="0" smtClean="0">
                <a:solidFill>
                  <a:srgbClr val="9804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Зайчики морковки взяли, с ними весело плясали.</a:t>
            </a:r>
          </a:p>
          <a:p>
            <a:pPr indent="15875">
              <a:buNone/>
            </a:pPr>
            <a:r>
              <a:rPr lang="ru-RU" i="1" dirty="0" smtClean="0"/>
              <a:t>     Мы будем прыгать,</a:t>
            </a:r>
          </a:p>
          <a:p>
            <a:pPr indent="15875">
              <a:buNone/>
            </a:pPr>
            <a:r>
              <a:rPr lang="ru-RU" i="1" dirty="0" smtClean="0"/>
              <a:t>      как зайчики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42918"/>
            <a:ext cx="4786346" cy="5975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6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6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6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6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600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600" decel="100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600" decel="100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600" decel="100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6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600" decel="100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600" decel="100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00" decel="100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00" decel="100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600" decel="100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600" decel="100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00" decel="100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00" decel="100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600" decel="100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600" decel="100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00" decel="100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00" decel="100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285728"/>
            <a:ext cx="3143272" cy="785794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СТРЕКОЗА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71546"/>
            <a:ext cx="4357686" cy="5357850"/>
          </a:xfrm>
        </p:spPr>
        <p:txBody>
          <a:bodyPr>
            <a:normAutofit fontScale="70000" lnSpcReduction="20000"/>
          </a:bodyPr>
          <a:lstStyle/>
          <a:p>
            <a:pPr marL="85725" indent="-85725">
              <a:buNone/>
            </a:pP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Вот какая стрекоза- как горошины глаза.</a:t>
            </a:r>
          </a:p>
          <a:p>
            <a:pPr marL="185738" indent="-185738">
              <a:buNone/>
            </a:pPr>
            <a:r>
              <a:rPr lang="ru-RU" i="1" dirty="0" smtClean="0">
                <a:cs typeface="Arial" pitchFamily="34" charset="0"/>
              </a:rPr>
              <a:t>Пальцами делают очки.</a:t>
            </a:r>
            <a:endParaRPr lang="ru-RU" dirty="0" smtClean="0">
              <a:cs typeface="Arial" pitchFamily="34" charset="0"/>
            </a:endParaRPr>
          </a:p>
          <a:p>
            <a:pPr marL="185738" indent="-185738">
              <a:buNone/>
            </a:pP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Влево- вправо, назад- вперед-</a:t>
            </a:r>
          </a:p>
          <a:p>
            <a:pPr marL="185738" indent="-185738">
              <a:buNone/>
            </a:pPr>
            <a:r>
              <a:rPr lang="ru-RU" i="1" dirty="0" smtClean="0">
                <a:cs typeface="Arial" pitchFamily="34" charset="0"/>
              </a:rPr>
              <a:t>Глазами смотрят вправо- влево.</a:t>
            </a:r>
            <a:endParaRPr lang="ru-RU" dirty="0" smtClean="0">
              <a:cs typeface="Arial" pitchFamily="34" charset="0"/>
            </a:endParaRPr>
          </a:p>
          <a:p>
            <a:pPr marL="185738" indent="-185738">
              <a:buNone/>
            </a:pP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Ну, совсем как вертолет.</a:t>
            </a:r>
          </a:p>
          <a:p>
            <a:pPr marL="185738" indent="-185738">
              <a:buNone/>
            </a:pPr>
            <a:r>
              <a:rPr lang="ru-RU" i="1" dirty="0" smtClean="0">
                <a:cs typeface="Arial" pitchFamily="34" charset="0"/>
              </a:rPr>
              <a:t>Круговые движения глаз.</a:t>
            </a:r>
            <a:endParaRPr lang="ru-RU" dirty="0" smtClean="0">
              <a:cs typeface="Arial" pitchFamily="34" charset="0"/>
            </a:endParaRPr>
          </a:p>
          <a:p>
            <a:pPr marL="185738" indent="-185738">
              <a:buNone/>
            </a:pP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Мы летаем высоко.</a:t>
            </a:r>
          </a:p>
          <a:p>
            <a:pPr marL="185738" indent="-185738">
              <a:buNone/>
            </a:pPr>
            <a:r>
              <a:rPr lang="ru-RU" i="1" dirty="0" smtClean="0">
                <a:cs typeface="Arial" pitchFamily="34" charset="0"/>
              </a:rPr>
              <a:t>Смотрят вверх.</a:t>
            </a:r>
            <a:endParaRPr lang="ru-RU" dirty="0" smtClean="0">
              <a:cs typeface="Arial" pitchFamily="34" charset="0"/>
            </a:endParaRPr>
          </a:p>
          <a:p>
            <a:pPr marL="185738" indent="-185738">
              <a:buNone/>
            </a:pP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Мы летаем низко.</a:t>
            </a:r>
          </a:p>
          <a:p>
            <a:pPr marL="185738" indent="-185738">
              <a:buNone/>
            </a:pPr>
            <a:r>
              <a:rPr lang="ru-RU" i="1" dirty="0" smtClean="0">
                <a:cs typeface="Arial" pitchFamily="34" charset="0"/>
              </a:rPr>
              <a:t>Смотрят вниз.</a:t>
            </a:r>
            <a:endParaRPr lang="ru-RU" dirty="0" smtClean="0">
              <a:cs typeface="Arial" pitchFamily="34" charset="0"/>
            </a:endParaRPr>
          </a:p>
          <a:p>
            <a:pPr marL="185738" indent="-185738">
              <a:buNone/>
            </a:pP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Мы летаем далеко.</a:t>
            </a:r>
          </a:p>
          <a:p>
            <a:pPr marL="185738" indent="-185738">
              <a:buNone/>
            </a:pPr>
            <a:r>
              <a:rPr lang="ru-RU" i="1" dirty="0" smtClean="0">
                <a:cs typeface="Arial" pitchFamily="34" charset="0"/>
              </a:rPr>
              <a:t>Смотрят вперед.</a:t>
            </a:r>
            <a:endParaRPr lang="ru-RU" dirty="0" smtClean="0">
              <a:cs typeface="Arial" pitchFamily="34" charset="0"/>
            </a:endParaRPr>
          </a:p>
          <a:p>
            <a:pPr marL="185738" indent="-185738">
              <a:buNone/>
            </a:pP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Мы летаем близко.</a:t>
            </a:r>
          </a:p>
          <a:p>
            <a:pPr marL="185738" indent="-185738">
              <a:buNone/>
            </a:pPr>
            <a:r>
              <a:rPr lang="ru-RU" i="1" dirty="0" smtClean="0">
                <a:cs typeface="Arial" pitchFamily="34" charset="0"/>
              </a:rPr>
              <a:t>Смотрят вниз.</a:t>
            </a:r>
            <a:endParaRPr lang="ru-RU" dirty="0" smtClean="0"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1428736"/>
            <a:ext cx="4867280" cy="500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600" decel="100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600" decel="100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6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600" decel="100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600" decel="100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00" decel="100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00" decel="100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600" decel="100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600" decel="100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00" decel="100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00" decel="100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600" decel="100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600" decel="100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00" decel="100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00" decel="100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600" decel="100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600" decel="100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00" decel="100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00" decel="100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600" decel="100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600" decel="100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00" decel="100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00" decel="100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85723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ВЕТЕР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14942" y="1071546"/>
            <a:ext cx="3929058" cy="5357850"/>
          </a:xfrm>
        </p:spPr>
        <p:txBody>
          <a:bodyPr>
            <a:normAutofit fontScale="77500" lnSpcReduction="20000"/>
          </a:bodyPr>
          <a:lstStyle/>
          <a:p>
            <a:pPr marL="271463" indent="-85725">
              <a:buNone/>
            </a:pPr>
            <a:r>
              <a:rPr lang="ru-RU" b="1" dirty="0" smtClean="0">
                <a:solidFill>
                  <a:srgbClr val="303C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Ветер дует нам в лицо.</a:t>
            </a:r>
          </a:p>
          <a:p>
            <a:pPr marL="271463" indent="-85725">
              <a:buNone/>
            </a:pPr>
            <a:r>
              <a:rPr lang="ru-RU" i="1" dirty="0" smtClean="0"/>
              <a:t>Часто моргают веками.</a:t>
            </a:r>
            <a:endParaRPr lang="ru-RU" dirty="0" smtClean="0"/>
          </a:p>
          <a:p>
            <a:pPr marL="271463" indent="-85725">
              <a:buNone/>
            </a:pPr>
            <a:r>
              <a:rPr lang="ru-RU" b="1" dirty="0" smtClean="0">
                <a:solidFill>
                  <a:srgbClr val="303C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Закачалось деревцо.</a:t>
            </a:r>
          </a:p>
          <a:p>
            <a:pPr marL="271463" indent="-85725">
              <a:buNone/>
            </a:pPr>
            <a:r>
              <a:rPr lang="ru-RU" i="1" dirty="0" smtClean="0"/>
              <a:t>Не поворачивая головы, смотрят вправо- влево.</a:t>
            </a:r>
            <a:endParaRPr lang="ru-RU" dirty="0" smtClean="0"/>
          </a:p>
          <a:p>
            <a:pPr marL="271463" indent="-85725">
              <a:buNone/>
            </a:pPr>
            <a:r>
              <a:rPr lang="ru-RU" b="1" dirty="0" smtClean="0">
                <a:solidFill>
                  <a:srgbClr val="303C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Ветер тише, тише, тише…</a:t>
            </a:r>
          </a:p>
          <a:p>
            <a:pPr marL="271463" indent="-85725">
              <a:buNone/>
            </a:pPr>
            <a:r>
              <a:rPr lang="ru-RU" i="1" dirty="0" smtClean="0"/>
              <a:t>Медленно приседают, опуская глаза вниз.</a:t>
            </a:r>
            <a:endParaRPr lang="ru-RU" dirty="0" smtClean="0"/>
          </a:p>
          <a:p>
            <a:pPr marL="271463" indent="-85725">
              <a:buNone/>
            </a:pPr>
            <a:r>
              <a:rPr lang="ru-RU" b="1" dirty="0" smtClean="0">
                <a:solidFill>
                  <a:srgbClr val="303C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Деревца все выше, выше!</a:t>
            </a:r>
          </a:p>
          <a:p>
            <a:pPr marL="271463" indent="-85725">
              <a:buNone/>
            </a:pPr>
            <a:r>
              <a:rPr lang="ru-RU" i="1" dirty="0" smtClean="0"/>
              <a:t>Встают и глаза поднимают вверх.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3318" name="Picture 6" descr="D:\Мои документы\методический материал\гимнастика для глаз\картинка\дерево 1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785794"/>
            <a:ext cx="5214974" cy="5944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2900354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ДОЖДИК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43050"/>
            <a:ext cx="3357586" cy="5000660"/>
          </a:xfrm>
        </p:spPr>
        <p:txBody>
          <a:bodyPr>
            <a:normAutofit fontScale="85000" lnSpcReduction="20000"/>
          </a:bodyPr>
          <a:lstStyle/>
          <a:p>
            <a:pPr marL="85725" indent="0">
              <a:buNone/>
            </a:pP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Дождик, дождик, пуще лей.</a:t>
            </a:r>
          </a:p>
          <a:p>
            <a:pPr marL="85725" indent="0">
              <a:buNone/>
            </a:pPr>
            <a:r>
              <a:rPr lang="ru-RU" i="1" dirty="0" smtClean="0"/>
              <a:t>Смотрят вверх.</a:t>
            </a:r>
          </a:p>
          <a:p>
            <a:pPr marL="85725" indent="0">
              <a:buNone/>
            </a:pPr>
            <a:r>
              <a:rPr lang="ru-RU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Капель, капель не жалей.</a:t>
            </a:r>
          </a:p>
          <a:p>
            <a:pPr marL="85725" indent="0">
              <a:buNone/>
            </a:pPr>
            <a:r>
              <a:rPr lang="ru-RU" i="1" dirty="0" smtClean="0"/>
              <a:t>Смотрят вниз. </a:t>
            </a:r>
          </a:p>
          <a:p>
            <a:pPr marL="85725" indent="0">
              <a:buNone/>
            </a:pPr>
            <a:r>
              <a:rPr lang="ru-RU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Только нас не замочи.</a:t>
            </a:r>
          </a:p>
          <a:p>
            <a:pPr marL="85725" indent="0">
              <a:buNone/>
            </a:pPr>
            <a:r>
              <a:rPr lang="ru-RU" i="1" dirty="0" smtClean="0"/>
              <a:t>Делают круговые движения глазами.</a:t>
            </a:r>
          </a:p>
          <a:p>
            <a:pPr marL="85725" indent="0">
              <a:buNone/>
            </a:pP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Зря в окошко не стучи.</a:t>
            </a:r>
          </a:p>
          <a:p>
            <a:endParaRPr lang="ru-RU" dirty="0"/>
          </a:p>
        </p:txBody>
      </p:sp>
      <p:pic>
        <p:nvPicPr>
          <p:cNvPr id="14338" name="Picture 2" descr="D:\Мои документы\методический материал\гимнастика для глаз\картинка\дождь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0"/>
            <a:ext cx="600076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8579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ЛУЧИК СОЛНЦА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714356"/>
            <a:ext cx="5000628" cy="592933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3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Лучик, лучик озорной,</a:t>
            </a:r>
          </a:p>
          <a:p>
            <a:pPr>
              <a:buNone/>
            </a:pPr>
            <a:r>
              <a:rPr lang="ru-RU" sz="3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Поиграй-ка ты со мной.</a:t>
            </a:r>
          </a:p>
          <a:p>
            <a:pPr>
              <a:buNone/>
            </a:pPr>
            <a:r>
              <a:rPr lang="ru-RU" sz="3400" i="1" dirty="0" smtClean="0"/>
              <a:t>Моргают глазками.</a:t>
            </a:r>
            <a:endParaRPr lang="ru-RU" sz="3400" dirty="0" smtClean="0"/>
          </a:p>
          <a:p>
            <a:pPr>
              <a:buNone/>
            </a:pPr>
            <a:r>
              <a:rPr lang="ru-RU" sz="3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Ну-ка лучик, повернись,</a:t>
            </a:r>
          </a:p>
          <a:p>
            <a:pPr>
              <a:buNone/>
            </a:pPr>
            <a:r>
              <a:rPr lang="ru-RU" sz="3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глаза мне покажись.</a:t>
            </a:r>
          </a:p>
          <a:p>
            <a:pPr>
              <a:buNone/>
            </a:pPr>
            <a:r>
              <a:rPr lang="ru-RU" sz="3400" i="1" dirty="0" smtClean="0"/>
              <a:t>Делают круговые движения глазами.</a:t>
            </a:r>
            <a:endParaRPr lang="ru-RU" sz="3400" dirty="0" smtClean="0"/>
          </a:p>
          <a:p>
            <a:pPr>
              <a:buNone/>
            </a:pPr>
            <a:r>
              <a:rPr lang="ru-RU" sz="3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Взгляд я влево отведу,</a:t>
            </a:r>
          </a:p>
          <a:p>
            <a:pPr>
              <a:buNone/>
            </a:pPr>
            <a:r>
              <a:rPr lang="ru-RU" sz="3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Лучик солнца я найду.</a:t>
            </a:r>
          </a:p>
          <a:p>
            <a:pPr>
              <a:buNone/>
            </a:pPr>
            <a:r>
              <a:rPr lang="ru-RU" sz="3400" i="1" dirty="0" smtClean="0"/>
              <a:t>Отводят взгляд влево.</a:t>
            </a:r>
            <a:endParaRPr lang="ru-RU" sz="3400" dirty="0" smtClean="0"/>
          </a:p>
          <a:p>
            <a:pPr>
              <a:buNone/>
            </a:pPr>
            <a:r>
              <a:rPr lang="ru-RU" sz="3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Теперь вправо посмотрю,</a:t>
            </a:r>
          </a:p>
          <a:p>
            <a:pPr>
              <a:buNone/>
            </a:pPr>
            <a:r>
              <a:rPr lang="ru-RU" sz="3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Снова лучик я найду.</a:t>
            </a:r>
          </a:p>
          <a:p>
            <a:pPr>
              <a:buNone/>
            </a:pPr>
            <a:r>
              <a:rPr lang="ru-RU" sz="3400" i="1" dirty="0" smtClean="0"/>
              <a:t>Отводят взгляд вправо.</a:t>
            </a:r>
            <a:endParaRPr lang="ru-RU" sz="3400" dirty="0" smtClean="0"/>
          </a:p>
          <a:p>
            <a:endParaRPr lang="ru-RU" dirty="0"/>
          </a:p>
        </p:txBody>
      </p:sp>
      <p:pic>
        <p:nvPicPr>
          <p:cNvPr id="4" name="Picture 2" descr="C:\Users\user\Desktop\СВЕТИНО ГЛАЗКИ\75303d58b5fd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1142984"/>
            <a:ext cx="5438612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428604"/>
            <a:ext cx="3714776" cy="85725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ТЕРЕМОК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857364"/>
            <a:ext cx="3757610" cy="4429156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Терем- терем- теремок!</a:t>
            </a:r>
          </a:p>
          <a:p>
            <a:pPr>
              <a:buNone/>
            </a:pPr>
            <a:r>
              <a:rPr lang="ru-RU" i="1" dirty="0" smtClean="0"/>
              <a:t>Движение глазами вправо- влево.</a:t>
            </a:r>
            <a:endParaRPr lang="ru-RU" dirty="0" smtClean="0"/>
          </a:p>
          <a:p>
            <a:pPr>
              <a:buNone/>
            </a:pP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не низок, не высок,</a:t>
            </a:r>
          </a:p>
          <a:p>
            <a:pPr>
              <a:buNone/>
            </a:pPr>
            <a:r>
              <a:rPr lang="ru-RU" i="1" dirty="0" smtClean="0"/>
              <a:t>Движение глазами вверх- вниз.</a:t>
            </a:r>
            <a:endParaRPr lang="ru-RU" dirty="0" smtClean="0"/>
          </a:p>
          <a:p>
            <a:pPr>
              <a:buNone/>
            </a:pP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Наверху петух сидит,</a:t>
            </a:r>
          </a:p>
          <a:p>
            <a:pPr>
              <a:buNone/>
            </a:pP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Кукареку он кричит.</a:t>
            </a:r>
          </a:p>
          <a:p>
            <a:pPr>
              <a:buNone/>
            </a:pPr>
            <a:r>
              <a:rPr lang="ru-RU" i="1" dirty="0" smtClean="0"/>
              <a:t>Моргают глазами.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5363" name="Picture 3" descr="D:\Мои документы\методический материал\гимнастика для глаз\картинка\теремок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1428736"/>
            <a:ext cx="5213043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Гимнастика для глаз</a:t>
            </a:r>
            <a:br>
              <a:rPr lang="ru-RU" b="1" dirty="0" smtClean="0"/>
            </a:br>
            <a:r>
              <a:rPr lang="ru-RU" b="1" dirty="0" smtClean="0"/>
              <a:t> на офтальмо тренажере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571612"/>
            <a:ext cx="6598128" cy="4972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600" decel="100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32731" t="52529" r="33603" b="2237"/>
          <a:stretch>
            <a:fillRect/>
          </a:stretch>
        </p:blipFill>
        <p:spPr bwMode="auto">
          <a:xfrm>
            <a:off x="357157" y="3929066"/>
            <a:ext cx="2903609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r="66334" b="47470"/>
          <a:stretch>
            <a:fillRect/>
          </a:stretch>
        </p:blipFill>
        <p:spPr bwMode="auto">
          <a:xfrm>
            <a:off x="357158" y="285728"/>
            <a:ext cx="278608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32731" t="1459" r="32668" b="47471"/>
          <a:stretch>
            <a:fillRect/>
          </a:stretch>
        </p:blipFill>
        <p:spPr bwMode="auto">
          <a:xfrm>
            <a:off x="6000760" y="3929066"/>
            <a:ext cx="279424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748" t="52335" r="67456" b="-487"/>
          <a:stretch>
            <a:fillRect/>
          </a:stretch>
        </p:blipFill>
        <p:spPr bwMode="auto">
          <a:xfrm>
            <a:off x="6143635" y="285728"/>
            <a:ext cx="2723331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 l="67768" t="1848" r="1371" b="45623"/>
          <a:stretch>
            <a:fillRect/>
          </a:stretch>
        </p:blipFill>
        <p:spPr bwMode="auto">
          <a:xfrm>
            <a:off x="3357554" y="1571612"/>
            <a:ext cx="248842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Электронная гимнастика для глаз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dirty="0"/>
          </a:p>
        </p:txBody>
      </p:sp>
      <p:pic>
        <p:nvPicPr>
          <p:cNvPr id="1026" name="Picture 2" descr="D:\Мои документы\методический материал\гимнастика для глаз\картинка\ht,tyjr c z,kjrfvb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000108"/>
            <a:ext cx="4914905" cy="5572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6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lenagold.ru/fon/clipart/r/rom/romash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753794">
            <a:off x="6511924" y="1996120"/>
            <a:ext cx="2143140" cy="2269207"/>
          </a:xfrm>
          <a:prstGeom prst="rect">
            <a:avLst/>
          </a:prstGeom>
          <a:noFill/>
        </p:spPr>
      </p:pic>
      <p:pic>
        <p:nvPicPr>
          <p:cNvPr id="5" name="Picture 4" descr="http://www.lenagold.ru/fon/clipart/r/rom/romash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136086">
            <a:off x="3482059" y="3996654"/>
            <a:ext cx="2143140" cy="2269207"/>
          </a:xfrm>
          <a:prstGeom prst="rect">
            <a:avLst/>
          </a:prstGeom>
          <a:noFill/>
        </p:spPr>
      </p:pic>
      <p:pic>
        <p:nvPicPr>
          <p:cNvPr id="6" name="Picture 4" descr="http://www.lenagold.ru/fon/clipart/r/rom/romash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880667">
            <a:off x="3417544" y="563754"/>
            <a:ext cx="2143140" cy="2269207"/>
          </a:xfrm>
          <a:prstGeom prst="rect">
            <a:avLst/>
          </a:prstGeom>
          <a:noFill/>
        </p:spPr>
      </p:pic>
      <p:pic>
        <p:nvPicPr>
          <p:cNvPr id="7" name="Picture 4" descr="http://www.lenagold.ru/fon/clipart/r/rom/romash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652781">
            <a:off x="701952" y="2140350"/>
            <a:ext cx="2143140" cy="2269207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643702" y="5214950"/>
            <a:ext cx="23574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Раз – налево,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 два – направо,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Три – наверх, 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четыре — вниз.</a:t>
            </a:r>
            <a:r>
              <a:rPr lang="ru-RU" b="1" i="1" dirty="0" smtClean="0">
                <a:solidFill>
                  <a:srgbClr val="008000"/>
                </a:solidFill>
                <a:latin typeface="Georgia" pitchFamily="18" charset="0"/>
              </a:rPr>
              <a:t/>
            </a:r>
            <a:br>
              <a:rPr lang="ru-RU" b="1" i="1" dirty="0" smtClean="0">
                <a:solidFill>
                  <a:srgbClr val="008000"/>
                </a:solidFill>
                <a:latin typeface="Georgia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04 0.00162 L -0.64427 0.00162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0.61215 -2.22222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00573 -0.51065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16828 L 0.00695 0.50046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43636" y="428604"/>
            <a:ext cx="2857520" cy="6072230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sz="5900" dirty="0" smtClean="0"/>
              <a:t>    </a:t>
            </a:r>
            <a:r>
              <a:rPr lang="ru-RU" sz="5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Развитию </a:t>
            </a:r>
            <a:r>
              <a:rPr lang="ru-RU" sz="5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зрения в детском возрасте необходимо уделять особое внимание. </a:t>
            </a:r>
            <a:endParaRPr lang="ru-RU" sz="59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ru-RU" sz="59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ru-RU" sz="5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Нагрузка </a:t>
            </a:r>
            <a:r>
              <a:rPr lang="ru-RU" sz="5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глаза у современного ребёнка огромная, а отдыхают они только во время сна. </a:t>
            </a:r>
          </a:p>
          <a:p>
            <a:endParaRPr lang="ru-RU" dirty="0"/>
          </a:p>
        </p:txBody>
      </p:sp>
      <p:pic>
        <p:nvPicPr>
          <p:cNvPr id="1028" name="Picture 4" descr="D:\Мои документы\методический материал\гимнастика для глаз\картинка\спи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785794"/>
            <a:ext cx="6008804" cy="4286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lenagold.ru/fon/clipart/r/rom/romash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786190"/>
            <a:ext cx="1619250" cy="17145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00364" y="2786058"/>
            <a:ext cx="30718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Calibri" pitchFamily="34" charset="0"/>
              </a:rPr>
              <a:t>А теперь по кругу смотрим,</a:t>
            </a:r>
            <a:br>
              <a:rPr lang="ru-RU" sz="2000" b="1" i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Calibri" pitchFamily="34" charset="0"/>
              </a:rPr>
              <a:t>Чтобы лучше видеть мир.</a:t>
            </a:r>
            <a:endParaRPr lang="ru-RU" sz="20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04 0.05023 C -0.15364 -0.08333 -0.15607 -0.30324 -0.0559 -0.43981 C 0.0441 -0.57615 0.20972 -0.57893 0.31215 -0.44537 C 0.41476 -0.31227 0.41528 -0.09213 0.31597 0.04398 C 0.21632 0.18033 0.05174 0.18264 -0.05104 0.05023 Z " pathEditMode="relative" rAng="13461168" ptsTypes="fffff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" y="-2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4876" y="0"/>
            <a:ext cx="4429124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endParaRPr lang="ru-RU" sz="2800" dirty="0" smtClean="0">
              <a:ea typeface="Calibri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800" b="1" dirty="0" smtClean="0">
              <a:ea typeface="Calibri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ea typeface="Calibri" pitchFamily="34" charset="0"/>
                <a:cs typeface="Times New Roman" pitchFamily="18" charset="0"/>
              </a:rPr>
              <a:t>Внедрение 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ЗДОРОВЬЕСБЕРЕГАЮЩИХ  ТЕХНОЛОГИЙ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dirty="0" smtClean="0">
                <a:ea typeface="Calibri" pitchFamily="34" charset="0"/>
                <a:cs typeface="Times New Roman" pitchFamily="18" charset="0"/>
              </a:rPr>
              <a:t>в образовательный процесс – это одно из самых важных и доступных условий для сохранения здоровья детей. </a:t>
            </a:r>
            <a:endParaRPr lang="ru-RU" sz="2800" b="1" dirty="0"/>
          </a:p>
        </p:txBody>
      </p:sp>
      <p:pic>
        <p:nvPicPr>
          <p:cNvPr id="2050" name="Picture 2" descr="D:\Мои документы\методический материал\гимнастика для глаз\картинка\девочка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794"/>
            <a:ext cx="5072098" cy="50720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0"/>
            <a:ext cx="8715436" cy="364331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Упражнения для глаз помогут сохранить вам и вашему ребенку хорошее зрение. А сейчас, в наш век высоких технологий, это очень актуально. Не считая учебы, где ребенок много пишет и читает, большую нагрузку на глаза оказывают телевизор и компьютер. Стоит заранее позаботиться о зрении вашего ребенка и поддержать глазные мышцы простыми упражнениями.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5" y="3143248"/>
            <a:ext cx="4556815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Мои документы\методический материал\гимнастика для глаз\картинка\малышок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8160342" cy="6120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715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ebuchet MS" pitchFamily="34" charset="0"/>
              </a:rPr>
              <a:t>Будьте здоровы!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ebuchet MS" pitchFamily="34" charset="0"/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ebuchet MS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ebuchet MS" pitchFamily="34" charset="0"/>
              </a:rPr>
              <a:t>Спасибо за внимание!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Согласно </a:t>
            </a:r>
            <a:r>
              <a:rPr lang="ru-RU" dirty="0"/>
              <a:t>разным теориям, одним из основных факторов возникновения и развития близорукости признаются напряжённые зрительные нагрузки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dirty="0" smtClean="0"/>
              <a:t> </a:t>
            </a:r>
            <a:r>
              <a:rPr lang="ru-RU" dirty="0"/>
              <a:t>По данным исследований доктора медицинских наук В.Ф.Базарного при напряжённых зрительных нагрузках формируется аномальный зрительно двигательный стереотип, приводящий в будущем к миопии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dirty="0" smtClean="0"/>
              <a:t> </a:t>
            </a:r>
            <a:r>
              <a:rPr lang="ru-RU" dirty="0"/>
              <a:t>Близорукость у детей является вариантом адаптации зрительной системы к условиям чрезмерной нагрузки. Орган зрения претерпевает вначале функциональные, а затем и структурные изменения, позволяющие ему без напряжения работать вблизи. Возникает близорукость, т.е. глаз привыкает к работе на близких расстояниях и теряет способность к чёткому видению отдельных предметов. 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86390" y="214290"/>
            <a:ext cx="3757610" cy="628654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Следовательно, существующие противоречия между физиологическими возможностями дошкольного и школьного обучения способствуют массовому возникновению зрительных расстройств. </a:t>
            </a:r>
          </a:p>
          <a:p>
            <a:endParaRPr lang="ru-RU" dirty="0"/>
          </a:p>
        </p:txBody>
      </p:sp>
      <p:pic>
        <p:nvPicPr>
          <p:cNvPr id="3074" name="Picture 2" descr="D:\Мои документы\методический материал\гимнастика для глаз\картинка\мальчик в очках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71480"/>
            <a:ext cx="4929222" cy="550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Советы по профилактике зрительного утомления и нарушения зрения у детей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357298"/>
            <a:ext cx="3571868" cy="5214974"/>
          </a:xfrm>
        </p:spPr>
        <p:txBody>
          <a:bodyPr>
            <a:normAutofit lnSpcReduction="10000"/>
          </a:bodyPr>
          <a:lstStyle/>
          <a:p>
            <a:pPr marL="536575" indent="0">
              <a:buNone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dirty="0" smtClean="0">
                <a:cs typeface="Arial" pitchFamily="34" charset="0"/>
              </a:rPr>
              <a:t>Любая двигательная активность помогает глазкам малыша лучше работать. </a:t>
            </a:r>
          </a:p>
          <a:p>
            <a:pPr marL="536575" indent="0">
              <a:buNone/>
            </a:pPr>
            <a:r>
              <a:rPr lang="ru-RU" sz="2600" dirty="0">
                <a:cs typeface="Arial" pitchFamily="34" charset="0"/>
              </a:rPr>
              <a:t> </a:t>
            </a:r>
            <a:r>
              <a:rPr lang="ru-RU" sz="2600" dirty="0" smtClean="0">
                <a:cs typeface="Arial" pitchFamily="34" charset="0"/>
              </a:rPr>
              <a:t>  Заставляйте ребенка больше бегать, прыгать, играть в подвижные игры. Занятия спортом тоже пойдут ему на пользу.</a:t>
            </a:r>
            <a:endParaRPr lang="ru-RU" sz="2600" dirty="0"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88"/>
            <a:ext cx="5810290" cy="435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43504" y="214290"/>
            <a:ext cx="4000496" cy="6357982"/>
          </a:xfrm>
        </p:spPr>
        <p:txBody>
          <a:bodyPr/>
          <a:lstStyle/>
          <a:p>
            <a:pPr>
              <a:buNone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>
              <a:buNone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600" b="1" dirty="0" smtClean="0">
                <a:latin typeface="+mj-lt"/>
                <a:cs typeface="Arial" pitchFamily="34" charset="0"/>
              </a:rPr>
              <a:t>Обязательно следите за осанкой ребенка. </a:t>
            </a:r>
          </a:p>
          <a:p>
            <a:pPr>
              <a:buNone/>
            </a:pPr>
            <a:r>
              <a:rPr lang="ru-RU" sz="2600" b="1" dirty="0">
                <a:latin typeface="+mj-lt"/>
                <a:cs typeface="Arial" pitchFamily="34" charset="0"/>
              </a:rPr>
              <a:t> </a:t>
            </a:r>
            <a:r>
              <a:rPr lang="ru-RU" sz="2600" b="1" dirty="0" smtClean="0">
                <a:latin typeface="+mj-lt"/>
                <a:cs typeface="Arial" pitchFamily="34" charset="0"/>
              </a:rPr>
              <a:t>   Ведь если ребенок сидит с "кривой" спиной, у него нарушается кровоснабжение головного мозга, которое, в свою очередь, провоцирует проблемы со зрением.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146" name="Picture 2" descr="D:\Мои документы\методический материал\гимнастика для глаз\картинка\ребенок за партой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14290"/>
            <a:ext cx="4623433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48" y="0"/>
            <a:ext cx="5186370" cy="68580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    </a:t>
            </a:r>
            <a:r>
              <a:rPr lang="ru-RU" sz="2800" dirty="0" smtClean="0"/>
              <a:t>Не допускайте, чтобы ребенок подолгу, не отрываясь, сидел перед телевизором или компьютером.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/>
              <a:t>    При этом помните, что сидеть перед экраном лучше всего не сбоку, а прямо напротив.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/>
              <a:t> </a:t>
            </a:r>
            <a:r>
              <a:rPr lang="ru-RU" sz="2800" dirty="0" smtClean="0"/>
              <a:t>   Нельзя также смотреть телевизор в темной комнате, так как глаз вынужден будет постоянно менять фокус и напрягаться, адаптируясь к свету. Это может привести к достаточно неприятным последствиям.</a:t>
            </a:r>
          </a:p>
          <a:p>
            <a:pPr>
              <a:buNone/>
            </a:pPr>
            <a:endParaRPr lang="ru-RU" sz="2800" dirty="0"/>
          </a:p>
        </p:txBody>
      </p:sp>
      <p:pic>
        <p:nvPicPr>
          <p:cNvPr id="7170" name="Picture 2" descr="D:\Мои документы\методический материал\гимнастика для глаз\картинка\дев комп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857232"/>
            <a:ext cx="4357718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14346" y="571480"/>
            <a:ext cx="3571868" cy="5840435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dirty="0" smtClean="0"/>
              <a:t>            </a:t>
            </a:r>
          </a:p>
          <a:p>
            <a:pPr>
              <a:buNone/>
            </a:pPr>
            <a:r>
              <a:rPr lang="ru-RU" dirty="0"/>
              <a:t> </a:t>
            </a:r>
            <a:r>
              <a:rPr lang="ru-RU" dirty="0" smtClean="0"/>
              <a:t>           </a:t>
            </a:r>
          </a:p>
          <a:p>
            <a:pPr marL="179388" indent="0">
              <a:buNone/>
            </a:pPr>
            <a:endParaRPr lang="ru-RU" sz="11200" b="1" dirty="0">
              <a:latin typeface="+mj-lt"/>
              <a:cs typeface="Arial" pitchFamily="34" charset="0"/>
            </a:endParaRPr>
          </a:p>
          <a:p>
            <a:pPr marL="268288" indent="0">
              <a:buNone/>
            </a:pPr>
            <a:r>
              <a:rPr lang="ru-RU" sz="11200" b="1" dirty="0" smtClean="0">
                <a:latin typeface="+mj-lt"/>
                <a:cs typeface="Arial" pitchFamily="34" charset="0"/>
              </a:rPr>
              <a:t> И еще один важный момент:</a:t>
            </a:r>
          </a:p>
          <a:p>
            <a:pPr marL="268288" indent="0">
              <a:buNone/>
            </a:pPr>
            <a:r>
              <a:rPr lang="ru-RU" sz="11200" b="1" dirty="0" smtClean="0">
                <a:latin typeface="+mj-lt"/>
                <a:cs typeface="Arial" pitchFamily="34" charset="0"/>
              </a:rPr>
              <a:t>для тренировки зрения малышу полезно играть с яркими, </a:t>
            </a:r>
          </a:p>
          <a:p>
            <a:pPr marL="268288" indent="0">
              <a:buNone/>
            </a:pPr>
            <a:r>
              <a:rPr lang="ru-RU" sz="11200" b="1" dirty="0" smtClean="0">
                <a:latin typeface="+mj-lt"/>
                <a:cs typeface="Arial" pitchFamily="34" charset="0"/>
              </a:rPr>
              <a:t>подвижными игрушками,</a:t>
            </a:r>
          </a:p>
          <a:p>
            <a:pPr marL="268288" indent="0">
              <a:buNone/>
            </a:pPr>
            <a:r>
              <a:rPr lang="ru-RU" sz="11200" b="1" dirty="0" smtClean="0">
                <a:latin typeface="+mj-lt"/>
                <a:cs typeface="Arial" pitchFamily="34" charset="0"/>
              </a:rPr>
              <a:t>которые вертятся, прыгают и катаются.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714356"/>
            <a:ext cx="5643602" cy="5643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645</TotalTime>
  <Words>985</Words>
  <PresentationFormat>Экран (4:3)</PresentationFormat>
  <Paragraphs>132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Советы по профилактике зрительного утомления и нарушения зрения у детей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Гимнастика для глаз в стихотворной форме</vt:lpstr>
      <vt:lpstr>ЗАЯЦ</vt:lpstr>
      <vt:lpstr>СТРЕКОЗА</vt:lpstr>
      <vt:lpstr>ВЕТЕР</vt:lpstr>
      <vt:lpstr>ДОЖДИК</vt:lpstr>
      <vt:lpstr>ЛУЧИК СОЛНЦА</vt:lpstr>
      <vt:lpstr>ТЕРЕМОК</vt:lpstr>
      <vt:lpstr>Гимнастика для глаз  на офтальмо тренажере</vt:lpstr>
      <vt:lpstr>Слайд 27</vt:lpstr>
      <vt:lpstr>Электронная гимнастика для глаз </vt:lpstr>
      <vt:lpstr>Слайд 29</vt:lpstr>
      <vt:lpstr>Слайд 30</vt:lpstr>
      <vt:lpstr>Слайд 31</vt:lpstr>
      <vt:lpstr>Слайд 32</vt:lpstr>
      <vt:lpstr>Будьте здоровы! 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User-PC</cp:lastModifiedBy>
  <cp:revision>146</cp:revision>
  <dcterms:modified xsi:type="dcterms:W3CDTF">2014-03-13T12:56:34Z</dcterms:modified>
</cp:coreProperties>
</file>